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
  </p:notesMasterIdLst>
  <p:sldIdLst>
    <p:sldId id="260" r:id="rId2"/>
    <p:sldId id="297" r:id="rId3"/>
    <p:sldId id="273" r:id="rId4"/>
    <p:sldId id="27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8012"/>
    <a:srgbClr val="025994"/>
    <a:srgbClr val="951B45"/>
    <a:srgbClr val="1741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0" autoAdjust="0"/>
    <p:restoredTop sz="64658"/>
  </p:normalViewPr>
  <p:slideViewPr>
    <p:cSldViewPr snapToGrid="0">
      <p:cViewPr varScale="1">
        <p:scale>
          <a:sx n="80" d="100"/>
          <a:sy n="80" d="100"/>
        </p:scale>
        <p:origin x="21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6E262-6ACF-994F-82CA-783CFE3A6C92}" type="datetimeFigureOut">
              <a:rPr lang="en-US" smtClean="0"/>
              <a:t>5/24/25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624D4-DE4C-A04C-8562-AC73AAF37FDF}" type="slidenum">
              <a:rPr lang="en-US" smtClean="0"/>
              <a:t>‹#›</a:t>
            </a:fld>
            <a:endParaRPr lang="en-US"/>
          </a:p>
        </p:txBody>
      </p:sp>
    </p:spTree>
    <p:extLst>
      <p:ext uri="{BB962C8B-B14F-4D97-AF65-F5344CB8AC3E}">
        <p14:creationId xmlns:p14="http://schemas.microsoft.com/office/powerpoint/2010/main" val="156422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will present </a:t>
            </a:r>
            <a:r>
              <a:rPr lang="en-US" dirty="0" err="1"/>
              <a:t>RelationField</a:t>
            </a:r>
            <a:r>
              <a:rPr lang="en-US" dirty="0"/>
              <a:t>: Relate Anything in Radiance Fields.</a:t>
            </a:r>
          </a:p>
        </p:txBody>
      </p:sp>
      <p:sp>
        <p:nvSpPr>
          <p:cNvPr id="4" name="Slide Number Placeholder 3"/>
          <p:cNvSpPr>
            <a:spLocks noGrp="1"/>
          </p:cNvSpPr>
          <p:nvPr>
            <p:ph type="sldNum" sz="quarter" idx="5"/>
          </p:nvPr>
        </p:nvSpPr>
        <p:spPr/>
        <p:txBody>
          <a:bodyPr/>
          <a:lstStyle/>
          <a:p>
            <a:fld id="{B7B624D4-DE4C-A04C-8562-AC73AAF37FDF}" type="slidenum">
              <a:rPr lang="en-US" smtClean="0"/>
              <a:t>1</a:t>
            </a:fld>
            <a:endParaRPr lang="en-US"/>
          </a:p>
        </p:txBody>
      </p:sp>
    </p:spTree>
    <p:extLst>
      <p:ext uri="{BB962C8B-B14F-4D97-AF65-F5344CB8AC3E}">
        <p14:creationId xmlns:p14="http://schemas.microsoft.com/office/powerpoint/2010/main" val="378071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recent years, radiance field approaches such as </a:t>
            </a:r>
            <a:r>
              <a:rPr lang="en-US" dirty="0" err="1"/>
              <a:t>NeRF</a:t>
            </a:r>
            <a:r>
              <a:rPr lang="en-US" dirty="0"/>
              <a:t> or Gaussian Splatting have been combined with 2D foundation </a:t>
            </a:r>
            <a:r>
              <a:rPr lang="en-US" dirty="0" err="1"/>
              <a:t>modeles</a:t>
            </a:r>
            <a:r>
              <a:rPr lang="en-US" dirty="0"/>
              <a:t> such as DINO, CLIP, SAM or Stable Diffusion to form so called "Feature Fields". </a:t>
            </a:r>
          </a:p>
          <a:p>
            <a:r>
              <a:rPr lang="en-US" dirty="0"/>
              <a:t>These feature fields can be used to perform tasks such as Open-Vocabulary Object </a:t>
            </a:r>
            <a:r>
              <a:rPr lang="en-US" dirty="0" err="1"/>
              <a:t>Localisation</a:t>
            </a:r>
            <a:r>
              <a:rPr lang="en-US" dirty="0"/>
              <a:t> or Interactive Instance Segmentation.</a:t>
            </a:r>
          </a:p>
          <a:p>
            <a:r>
              <a:rPr lang="en-US" dirty="0"/>
              <a:t>While </a:t>
            </a:r>
            <a:r>
              <a:rPr lang="en-US" dirty="0" err="1"/>
              <a:t>NeRF</a:t>
            </a:r>
            <a:r>
              <a:rPr lang="en-US" dirty="0"/>
              <a:t> was originally proposed for novel-view synthesis, it is ideal to lift 2d foundation model knowledge to 3D, as </a:t>
            </a:r>
            <a:r>
              <a:rPr lang="en-US" dirty="0" err="1"/>
              <a:t>NeRF</a:t>
            </a:r>
            <a:r>
              <a:rPr lang="en-US" dirty="0"/>
              <a:t>  directly models the underlying 3D geometry, but is </a:t>
            </a:r>
            <a:r>
              <a:rPr lang="en-US" dirty="0" err="1"/>
              <a:t>exclusievly</a:t>
            </a:r>
            <a:r>
              <a:rPr lang="en-US" dirty="0"/>
              <a:t> supervised by 2d images which can be used to extract foundation model features.</a:t>
            </a:r>
          </a:p>
          <a:p>
            <a:endParaRPr lang="en-US" dirty="0"/>
          </a:p>
          <a:p>
            <a:r>
              <a:rPr lang="en-US" dirty="0"/>
              <a:t>However, existing works mainly focus on object centric representations and completely ignore relationships and object interactions</a:t>
            </a:r>
          </a:p>
        </p:txBody>
      </p:sp>
      <p:sp>
        <p:nvSpPr>
          <p:cNvPr id="4" name="Slide Number Placeholder 3"/>
          <p:cNvSpPr>
            <a:spLocks noGrp="1"/>
          </p:cNvSpPr>
          <p:nvPr>
            <p:ph type="sldNum" sz="quarter" idx="5"/>
          </p:nvPr>
        </p:nvSpPr>
        <p:spPr/>
        <p:txBody>
          <a:bodyPr/>
          <a:lstStyle/>
          <a:p>
            <a:fld id="{B7B624D4-DE4C-A04C-8562-AC73AAF37FDF}" type="slidenum">
              <a:rPr lang="en-US" smtClean="0"/>
              <a:t>2</a:t>
            </a:fld>
            <a:endParaRPr lang="en-US"/>
          </a:p>
        </p:txBody>
      </p:sp>
    </p:spTree>
    <p:extLst>
      <p:ext uri="{BB962C8B-B14F-4D97-AF65-F5344CB8AC3E}">
        <p14:creationId xmlns:p14="http://schemas.microsoft.com/office/powerpoint/2010/main" val="2210451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does understanding relationships matter for 3D scene understanding.</a:t>
            </a:r>
          </a:p>
          <a:p>
            <a:r>
              <a:rPr lang="en-US" dirty="0"/>
              <a:t>I argue that it is very important.</a:t>
            </a:r>
          </a:p>
          <a:p>
            <a:r>
              <a:rPr lang="en-US" dirty="0"/>
              <a:t>Lets look at the is simplified example where a human tasks his robot assistant to fetch the chair close to the cabinet.</a:t>
            </a:r>
          </a:p>
          <a:p>
            <a:r>
              <a:rPr lang="en-US" dirty="0"/>
              <a:t>Notice that there are two chairs in the scene. One close to table which is probably needed by a friend or </a:t>
            </a:r>
            <a:r>
              <a:rPr lang="en-US" dirty="0" err="1"/>
              <a:t>collegue</a:t>
            </a:r>
            <a:r>
              <a:rPr lang="en-US" dirty="0"/>
              <a:t> and one near the cabinet.</a:t>
            </a:r>
          </a:p>
          <a:p>
            <a:r>
              <a:rPr lang="en-US" dirty="0"/>
              <a:t>We of course want to free chair and therefore it is important that our method can differentiate between these two.</a:t>
            </a:r>
          </a:p>
          <a:p>
            <a:endParaRPr lang="en-US" dirty="0"/>
          </a:p>
          <a:p>
            <a:r>
              <a:rPr lang="en-US" dirty="0"/>
              <a:t>3D scene graphs have been proposed to solve this problem, by encoding objects and their relationships in a graph structure.</a:t>
            </a:r>
          </a:p>
          <a:p>
            <a:r>
              <a:rPr lang="en-US" dirty="0"/>
              <a:t>However they require reconstructed point clouds, are expensive to train and do not offer this interactive </a:t>
            </a:r>
            <a:r>
              <a:rPr lang="en-US" dirty="0" err="1"/>
              <a:t>quering</a:t>
            </a:r>
            <a:r>
              <a:rPr lang="en-US" dirty="0"/>
              <a:t> seen in the feature fields before.</a:t>
            </a:r>
          </a:p>
          <a:p>
            <a:endParaRPr lang="en-US" dirty="0"/>
          </a:p>
          <a:p>
            <a:r>
              <a:rPr lang="en-US" dirty="0"/>
              <a:t>Therefore our goal is to propose a feature field that encodes objects &amp; their relationships similar to a 3d scene graph but is only learned from 2d images and is similarly interactive as methods such as LERF.</a:t>
            </a:r>
          </a:p>
        </p:txBody>
      </p:sp>
      <p:sp>
        <p:nvSpPr>
          <p:cNvPr id="4" name="Slide Number Placeholder 3"/>
          <p:cNvSpPr>
            <a:spLocks noGrp="1"/>
          </p:cNvSpPr>
          <p:nvPr>
            <p:ph type="sldNum" sz="quarter" idx="5"/>
          </p:nvPr>
        </p:nvSpPr>
        <p:spPr/>
        <p:txBody>
          <a:bodyPr/>
          <a:lstStyle/>
          <a:p>
            <a:fld id="{B7B624D4-DE4C-A04C-8562-AC73AAF37FDF}" type="slidenum">
              <a:rPr lang="en-US" smtClean="0"/>
              <a:t>3</a:t>
            </a:fld>
            <a:endParaRPr lang="en-US"/>
          </a:p>
        </p:txBody>
      </p:sp>
    </p:spTree>
    <p:extLst>
      <p:ext uri="{BB962C8B-B14F-4D97-AF65-F5344CB8AC3E}">
        <p14:creationId xmlns:p14="http://schemas.microsoft.com/office/powerpoint/2010/main" val="1006298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train </a:t>
            </a:r>
            <a:r>
              <a:rPr lang="en-US" dirty="0" err="1"/>
              <a:t>RelationField</a:t>
            </a:r>
            <a:r>
              <a:rPr lang="en-US" dirty="0"/>
              <a:t>, we follow the general </a:t>
            </a:r>
            <a:r>
              <a:rPr lang="en-US" dirty="0" err="1"/>
              <a:t>NeRF</a:t>
            </a:r>
            <a:r>
              <a:rPr lang="en-US" dirty="0"/>
              <a:t> practice, we shoot a ray into 3d space from our camera, but now with an additional xyz for the relationship query.</a:t>
            </a:r>
          </a:p>
          <a:p>
            <a:r>
              <a:rPr lang="en-US" dirty="0"/>
              <a:t>The neural network then outputs </a:t>
            </a:r>
            <a:r>
              <a:rPr lang="en-US" dirty="0" err="1"/>
              <a:t>rgb</a:t>
            </a:r>
            <a:r>
              <a:rPr lang="en-US" dirty="0"/>
              <a:t>, density, obj feat, </a:t>
            </a:r>
            <a:r>
              <a:rPr lang="en-US" dirty="0" err="1"/>
              <a:t>rel</a:t>
            </a:r>
            <a:r>
              <a:rPr lang="en-US" dirty="0"/>
              <a:t> feat for the given ray and we render this to the image plane for supervision.</a:t>
            </a:r>
          </a:p>
          <a:p>
            <a:endParaRPr lang="en-US" dirty="0"/>
          </a:p>
          <a:p>
            <a:r>
              <a:rPr lang="en-US" dirty="0"/>
              <a:t>For supervision we need between 50 to 200 images given the size and complexity of the scene.</a:t>
            </a:r>
          </a:p>
          <a:p>
            <a:endParaRPr lang="en-US" dirty="0"/>
          </a:p>
          <a:p>
            <a:r>
              <a:rPr lang="en-US" dirty="0"/>
              <a:t>We then encode each image with a foundation model, here </a:t>
            </a:r>
            <a:r>
              <a:rPr lang="en-US" dirty="0" err="1"/>
              <a:t>chatgpt</a:t>
            </a:r>
            <a:r>
              <a:rPr lang="en-US" dirty="0"/>
              <a:t> together with an advanced visual prompting strategy, which overlays autogenerated masks on top of the image together with these numbered tags, such that it is easier for models such as </a:t>
            </a:r>
            <a:r>
              <a:rPr lang="en-US" dirty="0" err="1"/>
              <a:t>chatgpt</a:t>
            </a:r>
            <a:r>
              <a:rPr lang="en-US" dirty="0"/>
              <a:t> to reference objects and their relationships.</a:t>
            </a:r>
          </a:p>
          <a:p>
            <a:r>
              <a:rPr lang="en-US" dirty="0"/>
              <a:t>The output of </a:t>
            </a:r>
            <a:r>
              <a:rPr lang="en-US" dirty="0" err="1"/>
              <a:t>chatgpt</a:t>
            </a:r>
            <a:r>
              <a:rPr lang="en-US" dirty="0"/>
              <a:t> are textual captions of the relationships together with the tags for the objects.</a:t>
            </a:r>
            <a:br>
              <a:rPr lang="en-US" dirty="0"/>
            </a:br>
            <a:br>
              <a:rPr lang="en-US" dirty="0"/>
            </a:br>
            <a:r>
              <a:rPr lang="en-US" dirty="0"/>
              <a:t>But we cannot use the captions directly, we need to encode them to a high dimension space, with a language encoder such as </a:t>
            </a:r>
            <a:r>
              <a:rPr lang="en-US" dirty="0" err="1"/>
              <a:t>bert</a:t>
            </a:r>
            <a:r>
              <a:rPr lang="en-US" dirty="0"/>
              <a:t> and place them in the referenced masks.</a:t>
            </a:r>
          </a:p>
          <a:p>
            <a:r>
              <a:rPr lang="en-US" dirty="0"/>
              <a:t>Each image then generates multiple of these relationship feature maps, as each encodes a single relationship between objects.</a:t>
            </a:r>
            <a:br>
              <a:rPr lang="en-US" dirty="0"/>
            </a:br>
            <a:r>
              <a:rPr lang="en-US" dirty="0"/>
              <a:t>Then we use a pair pixel sampler, to efficiently select pixel pairs, that contain embeddings of object relationships for supervising the ray output coming from our </a:t>
            </a:r>
            <a:r>
              <a:rPr lang="en-US" dirty="0" err="1"/>
              <a:t>NeRF</a:t>
            </a:r>
            <a:r>
              <a:rPr lang="en-US" dirty="0"/>
              <a:t>.</a:t>
            </a:r>
          </a:p>
          <a:p>
            <a:r>
              <a:rPr lang="en-US" dirty="0"/>
              <a:t>The training loss is a simple cosine similarity loss for feature distillation.</a:t>
            </a:r>
          </a:p>
        </p:txBody>
      </p:sp>
      <p:sp>
        <p:nvSpPr>
          <p:cNvPr id="4" name="Slide Number Placeholder 3"/>
          <p:cNvSpPr>
            <a:spLocks noGrp="1"/>
          </p:cNvSpPr>
          <p:nvPr>
            <p:ph type="sldNum" sz="quarter" idx="5"/>
          </p:nvPr>
        </p:nvSpPr>
        <p:spPr/>
        <p:txBody>
          <a:bodyPr/>
          <a:lstStyle/>
          <a:p>
            <a:fld id="{B7B624D4-DE4C-A04C-8562-AC73AAF37FDF}" type="slidenum">
              <a:rPr lang="en-US" smtClean="0"/>
              <a:t>4</a:t>
            </a:fld>
            <a:endParaRPr lang="en-US"/>
          </a:p>
        </p:txBody>
      </p:sp>
    </p:spTree>
    <p:extLst>
      <p:ext uri="{BB962C8B-B14F-4D97-AF65-F5344CB8AC3E}">
        <p14:creationId xmlns:p14="http://schemas.microsoft.com/office/powerpoint/2010/main" val="3986792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02AD-2FBA-9108-5502-05F118DC8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D83A23-D755-8AAD-8386-E10599608E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6E190-0E92-B1B2-FF52-9A1EEAAA0F3F}"/>
              </a:ext>
            </a:extLst>
          </p:cNvPr>
          <p:cNvSpPr>
            <a:spLocks noGrp="1"/>
          </p:cNvSpPr>
          <p:nvPr>
            <p:ph type="dt" sz="half" idx="10"/>
          </p:nvPr>
        </p:nvSpPr>
        <p:spPr/>
        <p:txBody>
          <a:bodyPr/>
          <a:lstStyle/>
          <a:p>
            <a:fld id="{F6197A90-E317-304A-9FB3-1A31289CBCAB}" type="datetime1">
              <a:rPr lang="en-US" smtClean="0"/>
              <a:t>5/24/25</a:t>
            </a:fld>
            <a:endParaRPr lang="en-US"/>
          </a:p>
        </p:txBody>
      </p:sp>
      <p:sp>
        <p:nvSpPr>
          <p:cNvPr id="5" name="Footer Placeholder 4">
            <a:extLst>
              <a:ext uri="{FF2B5EF4-FFF2-40B4-BE49-F238E27FC236}">
                <a16:creationId xmlns:a16="http://schemas.microsoft.com/office/drawing/2014/main" id="{F58BA6DF-E2AD-9143-5DFD-6809DDD94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4EA16-8169-627C-DA06-C190C436A196}"/>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3777829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204D-92DF-DBC1-18D2-6A1B0BA86F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812E33-3DD8-EAAE-4405-A7AB271CE9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A42CC-3FF9-433E-0893-701BEE720BE9}"/>
              </a:ext>
            </a:extLst>
          </p:cNvPr>
          <p:cNvSpPr>
            <a:spLocks noGrp="1"/>
          </p:cNvSpPr>
          <p:nvPr>
            <p:ph type="dt" sz="half" idx="10"/>
          </p:nvPr>
        </p:nvSpPr>
        <p:spPr/>
        <p:txBody>
          <a:bodyPr/>
          <a:lstStyle/>
          <a:p>
            <a:fld id="{F66F6F65-7F34-584C-B1CF-A7BE634A4EA8}" type="datetime1">
              <a:rPr lang="en-US" smtClean="0"/>
              <a:t>5/24/25</a:t>
            </a:fld>
            <a:endParaRPr lang="en-US"/>
          </a:p>
        </p:txBody>
      </p:sp>
      <p:sp>
        <p:nvSpPr>
          <p:cNvPr id="5" name="Footer Placeholder 4">
            <a:extLst>
              <a:ext uri="{FF2B5EF4-FFF2-40B4-BE49-F238E27FC236}">
                <a16:creationId xmlns:a16="http://schemas.microsoft.com/office/drawing/2014/main" id="{C6AA03A2-46C5-A212-6136-6B9204350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6AF18-85F0-ACA6-FFF8-ADC6FF789365}"/>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301861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8058B1-552D-1257-918A-F7548E2950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A1F757-D974-871C-836D-C7E542F655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177C1-4E54-0A52-47E0-4D88C479009B}"/>
              </a:ext>
            </a:extLst>
          </p:cNvPr>
          <p:cNvSpPr>
            <a:spLocks noGrp="1"/>
          </p:cNvSpPr>
          <p:nvPr>
            <p:ph type="dt" sz="half" idx="10"/>
          </p:nvPr>
        </p:nvSpPr>
        <p:spPr/>
        <p:txBody>
          <a:bodyPr/>
          <a:lstStyle/>
          <a:p>
            <a:fld id="{451D3282-F2F1-7342-90FE-A959DA723292}" type="datetime1">
              <a:rPr lang="en-US" smtClean="0"/>
              <a:t>5/24/25</a:t>
            </a:fld>
            <a:endParaRPr lang="en-US"/>
          </a:p>
        </p:txBody>
      </p:sp>
      <p:sp>
        <p:nvSpPr>
          <p:cNvPr id="5" name="Footer Placeholder 4">
            <a:extLst>
              <a:ext uri="{FF2B5EF4-FFF2-40B4-BE49-F238E27FC236}">
                <a16:creationId xmlns:a16="http://schemas.microsoft.com/office/drawing/2014/main" id="{A4BE3F74-86F3-019F-162D-D03000C90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4D5C0-ED68-6CFB-1568-5719E669B82B}"/>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2536549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B864-5FE8-36CB-05F7-9875AC052525}"/>
              </a:ext>
            </a:extLst>
          </p:cNvPr>
          <p:cNvSpPr>
            <a:spLocks noGrp="1"/>
          </p:cNvSpPr>
          <p:nvPr>
            <p:ph type="title"/>
          </p:nvPr>
        </p:nvSpPr>
        <p:spPr>
          <a:xfrm>
            <a:off x="422031" y="365126"/>
            <a:ext cx="11347938" cy="655600"/>
          </a:xfrm>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4A2630BB-0F30-EDDF-921A-751FADBFB73C}"/>
              </a:ext>
            </a:extLst>
          </p:cNvPr>
          <p:cNvSpPr>
            <a:spLocks noGrp="1"/>
          </p:cNvSpPr>
          <p:nvPr>
            <p:ph idx="1"/>
          </p:nvPr>
        </p:nvSpPr>
        <p:spPr>
          <a:xfrm>
            <a:off x="422031" y="1329070"/>
            <a:ext cx="11347938" cy="48478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BC3C4C-BD42-A1B0-23D9-C75CFC952E92}"/>
              </a:ext>
            </a:extLst>
          </p:cNvPr>
          <p:cNvSpPr>
            <a:spLocks noGrp="1"/>
          </p:cNvSpPr>
          <p:nvPr>
            <p:ph type="dt" sz="half" idx="10"/>
          </p:nvPr>
        </p:nvSpPr>
        <p:spPr/>
        <p:txBody>
          <a:bodyPr/>
          <a:lstStyle/>
          <a:p>
            <a:fld id="{D9E34FF4-C650-9848-BC54-160869627B6F}" type="datetime1">
              <a:rPr lang="en-US" smtClean="0"/>
              <a:t>5/24/25</a:t>
            </a:fld>
            <a:endParaRPr lang="en-US"/>
          </a:p>
        </p:txBody>
      </p:sp>
      <p:sp>
        <p:nvSpPr>
          <p:cNvPr id="5" name="Footer Placeholder 4">
            <a:extLst>
              <a:ext uri="{FF2B5EF4-FFF2-40B4-BE49-F238E27FC236}">
                <a16:creationId xmlns:a16="http://schemas.microsoft.com/office/drawing/2014/main" id="{0DCCBD03-A12C-4B4E-7497-5F09F6FFD4B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39226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796ACD-066A-B83F-CC57-83F643F54FDD}"/>
              </a:ext>
            </a:extLst>
          </p:cNvPr>
          <p:cNvSpPr>
            <a:spLocks noGrp="1"/>
          </p:cNvSpPr>
          <p:nvPr>
            <p:ph idx="1"/>
          </p:nvPr>
        </p:nvSpPr>
        <p:spPr>
          <a:xfrm>
            <a:off x="422031" y="1332645"/>
            <a:ext cx="11347938" cy="48443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F9CAD-95CF-9177-B57E-A0CC7615CCF0}"/>
              </a:ext>
            </a:extLst>
          </p:cNvPr>
          <p:cNvSpPr>
            <a:spLocks noGrp="1"/>
          </p:cNvSpPr>
          <p:nvPr>
            <p:ph type="dt" sz="half" idx="10"/>
          </p:nvPr>
        </p:nvSpPr>
        <p:spPr/>
        <p:txBody>
          <a:bodyPr/>
          <a:lstStyle/>
          <a:p>
            <a:fld id="{65866912-4EEA-1C46-A12F-6155667212A3}" type="datetime1">
              <a:rPr lang="en-US" smtClean="0"/>
              <a:t>5/24/25</a:t>
            </a:fld>
            <a:endParaRPr lang="en-US"/>
          </a:p>
        </p:txBody>
      </p:sp>
      <p:sp>
        <p:nvSpPr>
          <p:cNvPr id="5" name="Footer Placeholder 4">
            <a:extLst>
              <a:ext uri="{FF2B5EF4-FFF2-40B4-BE49-F238E27FC236}">
                <a16:creationId xmlns:a16="http://schemas.microsoft.com/office/drawing/2014/main" id="{375ED0BD-A5B7-A9CA-341E-46A3F4306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D7100-F5A6-F5A8-CF0C-0806D9901076}"/>
              </a:ext>
            </a:extLst>
          </p:cNvPr>
          <p:cNvSpPr>
            <a:spLocks noGrp="1"/>
          </p:cNvSpPr>
          <p:nvPr>
            <p:ph type="sldNum" sz="quarter" idx="12"/>
          </p:nvPr>
        </p:nvSpPr>
        <p:spPr>
          <a:xfrm>
            <a:off x="8610600" y="6356350"/>
            <a:ext cx="3382926" cy="365125"/>
          </a:xfrm>
        </p:spPr>
        <p:txBody>
          <a:bodyPr/>
          <a:lstStyle/>
          <a:p>
            <a:fld id="{7CD90D13-A807-4278-AE2D-50043716C66D}" type="slidenum">
              <a:rPr lang="en-US" smtClean="0"/>
              <a:t>‹#›</a:t>
            </a:fld>
            <a:endParaRPr lang="en-US" dirty="0"/>
          </a:p>
        </p:txBody>
      </p:sp>
      <p:sp>
        <p:nvSpPr>
          <p:cNvPr id="16" name="Slide Number Placeholder 5">
            <a:extLst>
              <a:ext uri="{FF2B5EF4-FFF2-40B4-BE49-F238E27FC236}">
                <a16:creationId xmlns:a16="http://schemas.microsoft.com/office/drawing/2014/main" id="{A030C924-31A8-559E-00BC-98C5457EAD53}"/>
              </a:ext>
            </a:extLst>
          </p:cNvPr>
          <p:cNvSpPr txBox="1">
            <a:spLocks/>
          </p:cNvSpPr>
          <p:nvPr userDrawn="1"/>
        </p:nvSpPr>
        <p:spPr>
          <a:xfrm>
            <a:off x="8610600" y="6356350"/>
            <a:ext cx="338292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C55-2971-42FD-9291-C4F9D80869B9}" type="slidenum">
              <a:rPr lang="en-US" sz="1200" smtClean="0"/>
              <a:pPr/>
              <a:t>‹#›</a:t>
            </a:fld>
            <a:endParaRPr lang="en-US" sz="1200" dirty="0"/>
          </a:p>
        </p:txBody>
      </p:sp>
    </p:spTree>
    <p:extLst>
      <p:ext uri="{BB962C8B-B14F-4D97-AF65-F5344CB8AC3E}">
        <p14:creationId xmlns:p14="http://schemas.microsoft.com/office/powerpoint/2010/main" val="2906250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554C-9A5C-2259-2740-BC70341A5A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D95BED-3CB6-3F56-9570-1592491B74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AE28AA-17E3-A2BC-3F28-F4EA4A239B41}"/>
              </a:ext>
            </a:extLst>
          </p:cNvPr>
          <p:cNvSpPr>
            <a:spLocks noGrp="1"/>
          </p:cNvSpPr>
          <p:nvPr>
            <p:ph type="dt" sz="half" idx="10"/>
          </p:nvPr>
        </p:nvSpPr>
        <p:spPr/>
        <p:txBody>
          <a:bodyPr/>
          <a:lstStyle/>
          <a:p>
            <a:fld id="{FF2D63DB-E352-DB4E-9F30-EC58D043DE02}" type="datetime1">
              <a:rPr lang="en-US" smtClean="0"/>
              <a:t>5/24/25</a:t>
            </a:fld>
            <a:endParaRPr lang="en-US"/>
          </a:p>
        </p:txBody>
      </p:sp>
      <p:sp>
        <p:nvSpPr>
          <p:cNvPr id="5" name="Footer Placeholder 4">
            <a:extLst>
              <a:ext uri="{FF2B5EF4-FFF2-40B4-BE49-F238E27FC236}">
                <a16:creationId xmlns:a16="http://schemas.microsoft.com/office/drawing/2014/main" id="{424F5B97-70FA-EA95-CF61-A2A1B864D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B59D9-1AA2-7D5D-DD2C-148012B4C84E}"/>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2141924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4181E-1752-F95F-415D-3699F9B2B0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BD364A-76C2-BB44-043A-4659A1F21A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181474-72CE-BCD3-FA44-19606FB2A1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618C18-5333-EB8D-A8C2-0CA72B5383FC}"/>
              </a:ext>
            </a:extLst>
          </p:cNvPr>
          <p:cNvSpPr>
            <a:spLocks noGrp="1"/>
          </p:cNvSpPr>
          <p:nvPr>
            <p:ph type="dt" sz="half" idx="10"/>
          </p:nvPr>
        </p:nvSpPr>
        <p:spPr/>
        <p:txBody>
          <a:bodyPr/>
          <a:lstStyle/>
          <a:p>
            <a:fld id="{3C85B224-6542-CA4E-8906-412819A6BFC3}" type="datetime1">
              <a:rPr lang="en-US" smtClean="0"/>
              <a:t>5/24/25</a:t>
            </a:fld>
            <a:endParaRPr lang="en-US"/>
          </a:p>
        </p:txBody>
      </p:sp>
      <p:sp>
        <p:nvSpPr>
          <p:cNvPr id="6" name="Footer Placeholder 5">
            <a:extLst>
              <a:ext uri="{FF2B5EF4-FFF2-40B4-BE49-F238E27FC236}">
                <a16:creationId xmlns:a16="http://schemas.microsoft.com/office/drawing/2014/main" id="{7087D0BF-8BA1-A779-0978-F8C55FD9E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391E4E-4FAE-53EB-9F90-83261452F6DA}"/>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260271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06A2-177B-2716-CC25-1780E8FD09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5B49BA-7673-0281-7823-E87AC4BE17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4AD4E1-F5E7-084F-B980-A87C7D0700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BA3859-E65C-427F-A43E-1BA865746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602139-3C54-4428-A8B0-DCBF76F15C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D2CE7-A798-5606-65E9-0F95B3848824}"/>
              </a:ext>
            </a:extLst>
          </p:cNvPr>
          <p:cNvSpPr>
            <a:spLocks noGrp="1"/>
          </p:cNvSpPr>
          <p:nvPr>
            <p:ph type="dt" sz="half" idx="10"/>
          </p:nvPr>
        </p:nvSpPr>
        <p:spPr/>
        <p:txBody>
          <a:bodyPr/>
          <a:lstStyle/>
          <a:p>
            <a:fld id="{9D8C7627-7404-114B-9FD3-4D158431425F}" type="datetime1">
              <a:rPr lang="en-US" smtClean="0"/>
              <a:t>5/24/25</a:t>
            </a:fld>
            <a:endParaRPr lang="en-US"/>
          </a:p>
        </p:txBody>
      </p:sp>
      <p:sp>
        <p:nvSpPr>
          <p:cNvPr id="8" name="Footer Placeholder 7">
            <a:extLst>
              <a:ext uri="{FF2B5EF4-FFF2-40B4-BE49-F238E27FC236}">
                <a16:creationId xmlns:a16="http://schemas.microsoft.com/office/drawing/2014/main" id="{97D2A0F2-F9E6-D42E-D409-559F59FF36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7F9EC6-2461-0B2E-9304-688F34C033F7}"/>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307640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797D-84EE-FFBB-613E-DFCB5587AA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5D1F95-9E9B-7D87-F153-FD112D648B1D}"/>
              </a:ext>
            </a:extLst>
          </p:cNvPr>
          <p:cNvSpPr>
            <a:spLocks noGrp="1"/>
          </p:cNvSpPr>
          <p:nvPr>
            <p:ph type="dt" sz="half" idx="10"/>
          </p:nvPr>
        </p:nvSpPr>
        <p:spPr/>
        <p:txBody>
          <a:bodyPr/>
          <a:lstStyle/>
          <a:p>
            <a:fld id="{7936DD8D-8293-AC45-8FFA-057522BDE25A}" type="datetime1">
              <a:rPr lang="en-US" smtClean="0"/>
              <a:t>5/24/25</a:t>
            </a:fld>
            <a:endParaRPr lang="en-US"/>
          </a:p>
        </p:txBody>
      </p:sp>
      <p:sp>
        <p:nvSpPr>
          <p:cNvPr id="4" name="Footer Placeholder 3">
            <a:extLst>
              <a:ext uri="{FF2B5EF4-FFF2-40B4-BE49-F238E27FC236}">
                <a16:creationId xmlns:a16="http://schemas.microsoft.com/office/drawing/2014/main" id="{522F6C5D-75A0-1AFB-6F49-7CCCDE53CA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0BE95-C4AE-A443-BEFF-FE833073659C}"/>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42347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BD595F-7167-08DF-E629-01B5A34E3122}"/>
              </a:ext>
            </a:extLst>
          </p:cNvPr>
          <p:cNvSpPr>
            <a:spLocks noGrp="1"/>
          </p:cNvSpPr>
          <p:nvPr>
            <p:ph type="dt" sz="half" idx="10"/>
          </p:nvPr>
        </p:nvSpPr>
        <p:spPr/>
        <p:txBody>
          <a:bodyPr/>
          <a:lstStyle/>
          <a:p>
            <a:fld id="{D9B490E0-8293-7C43-8897-8632E5C089C0}" type="datetime1">
              <a:rPr lang="en-US" smtClean="0"/>
              <a:t>5/24/25</a:t>
            </a:fld>
            <a:endParaRPr lang="en-US"/>
          </a:p>
        </p:txBody>
      </p:sp>
      <p:sp>
        <p:nvSpPr>
          <p:cNvPr id="3" name="Footer Placeholder 2">
            <a:extLst>
              <a:ext uri="{FF2B5EF4-FFF2-40B4-BE49-F238E27FC236}">
                <a16:creationId xmlns:a16="http://schemas.microsoft.com/office/drawing/2014/main" id="{390C72EA-9EBE-CED6-4955-78DDB81ECE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A455A9-40D7-8EFC-61D3-000DEB8F67E9}"/>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3593653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3377-6F0D-5CAE-3E48-0D23A81BA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DD305F-013C-4302-85E6-7B6B12A960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18E63F-7267-731B-DE84-577D68AEC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37B45-23D5-AD64-9A8F-025F559609EF}"/>
              </a:ext>
            </a:extLst>
          </p:cNvPr>
          <p:cNvSpPr>
            <a:spLocks noGrp="1"/>
          </p:cNvSpPr>
          <p:nvPr>
            <p:ph type="dt" sz="half" idx="10"/>
          </p:nvPr>
        </p:nvSpPr>
        <p:spPr/>
        <p:txBody>
          <a:bodyPr/>
          <a:lstStyle/>
          <a:p>
            <a:fld id="{387AC79D-9B77-314B-9C2F-8399BE4CA85D}" type="datetime1">
              <a:rPr lang="en-US" smtClean="0"/>
              <a:t>5/24/25</a:t>
            </a:fld>
            <a:endParaRPr lang="en-US"/>
          </a:p>
        </p:txBody>
      </p:sp>
      <p:sp>
        <p:nvSpPr>
          <p:cNvPr id="6" name="Footer Placeholder 5">
            <a:extLst>
              <a:ext uri="{FF2B5EF4-FFF2-40B4-BE49-F238E27FC236}">
                <a16:creationId xmlns:a16="http://schemas.microsoft.com/office/drawing/2014/main" id="{8BD3ED2E-503B-3E40-F429-CD1E70B942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07AA0-4B0A-B513-E675-283B29B713A1}"/>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71293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ECE7-382D-3343-BB76-513BD8DF3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5DF835-2CC7-A402-C1B3-2DEAD9EA6E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07AD35-2CA0-AD7C-8E63-DC26806FA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E13F4-E8FB-D5DF-9170-C49FBE7CF1C6}"/>
              </a:ext>
            </a:extLst>
          </p:cNvPr>
          <p:cNvSpPr>
            <a:spLocks noGrp="1"/>
          </p:cNvSpPr>
          <p:nvPr>
            <p:ph type="dt" sz="half" idx="10"/>
          </p:nvPr>
        </p:nvSpPr>
        <p:spPr/>
        <p:txBody>
          <a:bodyPr/>
          <a:lstStyle/>
          <a:p>
            <a:fld id="{A35DCCA6-F885-4841-9780-CF84DC97E0EB}" type="datetime1">
              <a:rPr lang="en-US" smtClean="0"/>
              <a:t>5/24/25</a:t>
            </a:fld>
            <a:endParaRPr lang="en-US"/>
          </a:p>
        </p:txBody>
      </p:sp>
      <p:sp>
        <p:nvSpPr>
          <p:cNvPr id="6" name="Footer Placeholder 5">
            <a:extLst>
              <a:ext uri="{FF2B5EF4-FFF2-40B4-BE49-F238E27FC236}">
                <a16:creationId xmlns:a16="http://schemas.microsoft.com/office/drawing/2014/main" id="{D88B7EEE-2394-0197-4F64-56E4EC9D26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0C66B-CC01-A53D-FD34-B70E28614C75}"/>
              </a:ext>
            </a:extLst>
          </p:cNvPr>
          <p:cNvSpPr>
            <a:spLocks noGrp="1"/>
          </p:cNvSpPr>
          <p:nvPr>
            <p:ph type="sldNum" sz="quarter" idx="12"/>
          </p:nvPr>
        </p:nvSpPr>
        <p:spPr/>
        <p:txBody>
          <a:bodyPr/>
          <a:lstStyle/>
          <a:p>
            <a:fld id="{7CD90D13-A807-4278-AE2D-50043716C66D}" type="slidenum">
              <a:rPr lang="en-US" smtClean="0"/>
              <a:t>‹#›</a:t>
            </a:fld>
            <a:endParaRPr lang="en-US"/>
          </a:p>
        </p:txBody>
      </p:sp>
    </p:spTree>
    <p:extLst>
      <p:ext uri="{BB962C8B-B14F-4D97-AF65-F5344CB8AC3E}">
        <p14:creationId xmlns:p14="http://schemas.microsoft.com/office/powerpoint/2010/main" val="749319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D07C6C-047A-3412-C54E-EF0C81AEC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877B5E-C871-9EA9-BD52-3E104D9D2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64B85-67E3-C488-38F1-0D5776017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9BFDFA-2848-5C4F-94F3-67B42F0B68F5}" type="datetime1">
              <a:rPr lang="en-US" smtClean="0"/>
              <a:t>5/24/25</a:t>
            </a:fld>
            <a:endParaRPr lang="en-US"/>
          </a:p>
        </p:txBody>
      </p:sp>
      <p:sp>
        <p:nvSpPr>
          <p:cNvPr id="5" name="Footer Placeholder 4">
            <a:extLst>
              <a:ext uri="{FF2B5EF4-FFF2-40B4-BE49-F238E27FC236}">
                <a16:creationId xmlns:a16="http://schemas.microsoft.com/office/drawing/2014/main" id="{CB43B505-45CF-74D2-BD99-184757F20F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2252BEF-6753-DC39-1DF7-12DA95789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D90D13-A807-4278-AE2D-50043716C66D}" type="slidenum">
              <a:rPr lang="en-US" smtClean="0"/>
              <a:t>‹#›</a:t>
            </a:fld>
            <a:endParaRPr lang="en-US"/>
          </a:p>
        </p:txBody>
      </p:sp>
    </p:spTree>
    <p:extLst>
      <p:ext uri="{BB962C8B-B14F-4D97-AF65-F5344CB8AC3E}">
        <p14:creationId xmlns:p14="http://schemas.microsoft.com/office/powerpoint/2010/main" val="625595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audio" Target="../media/media5.mp3"/><Relationship Id="rId13" Type="http://schemas.openxmlformats.org/officeDocument/2006/relationships/image" Target="../media/image9.jpeg"/><Relationship Id="rId18" Type="http://schemas.openxmlformats.org/officeDocument/2006/relationships/image" Target="../media/image14.png"/><Relationship Id="rId3" Type="http://schemas.microsoft.com/office/2007/relationships/media" Target="../media/media3.mp4"/><Relationship Id="rId21" Type="http://schemas.openxmlformats.org/officeDocument/2006/relationships/image" Target="../media/image8.png"/><Relationship Id="rId7" Type="http://schemas.microsoft.com/office/2007/relationships/media" Target="../media/media5.mp3"/><Relationship Id="rId12" Type="http://schemas.openxmlformats.org/officeDocument/2006/relationships/notesSlide" Target="../notesSlides/notesSlide2.xml"/><Relationship Id="rId17" Type="http://schemas.openxmlformats.org/officeDocument/2006/relationships/image" Target="../media/image13.png"/><Relationship Id="rId2" Type="http://schemas.openxmlformats.org/officeDocument/2006/relationships/video" Target="../media/media2.mp4"/><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2.mp4"/><Relationship Id="rId6" Type="http://schemas.openxmlformats.org/officeDocument/2006/relationships/audio" Target="../media/media4.mp3"/><Relationship Id="rId11" Type="http://schemas.openxmlformats.org/officeDocument/2006/relationships/slideLayout" Target="../slideLayouts/slideLayout12.xml"/><Relationship Id="rId5" Type="http://schemas.microsoft.com/office/2007/relationships/media" Target="../media/media4.mp3"/><Relationship Id="rId15" Type="http://schemas.openxmlformats.org/officeDocument/2006/relationships/image" Target="../media/image11.png"/><Relationship Id="rId10" Type="http://schemas.openxmlformats.org/officeDocument/2006/relationships/audio" Target="../media/media6.mp3"/><Relationship Id="rId19" Type="http://schemas.openxmlformats.org/officeDocument/2006/relationships/image" Target="../media/image15.png"/><Relationship Id="rId4" Type="http://schemas.openxmlformats.org/officeDocument/2006/relationships/video" Target="../media/media3.mp4"/><Relationship Id="rId9" Type="http://schemas.microsoft.com/office/2007/relationships/media" Target="../media/media6.mp3"/><Relationship Id="rId14" Type="http://schemas.openxmlformats.org/officeDocument/2006/relationships/image" Target="../media/image10.jpe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1F646-F044-4762-6337-0CB9E47E8531}"/>
              </a:ext>
            </a:extLst>
          </p:cNvPr>
          <p:cNvPicPr>
            <a:picLocks noChangeAspect="1"/>
          </p:cNvPicPr>
          <p:nvPr/>
        </p:nvPicPr>
        <p:blipFill>
          <a:blip r:embed="rId5">
            <a:duotone>
              <a:schemeClr val="bg2">
                <a:shade val="45000"/>
                <a:satMod val="135000"/>
              </a:schemeClr>
              <a:prstClr val="white"/>
            </a:duotone>
            <a:alphaModFix amt="30000"/>
          </a:blip>
          <a:stretch>
            <a:fillRect/>
          </a:stretch>
        </p:blipFill>
        <p:spPr>
          <a:xfrm>
            <a:off x="100480" y="602724"/>
            <a:ext cx="11996497" cy="4432805"/>
          </a:xfrm>
          <a:prstGeom prst="rect">
            <a:avLst/>
          </a:prstGeom>
        </p:spPr>
      </p:pic>
      <p:sp>
        <p:nvSpPr>
          <p:cNvPr id="4" name="Slide Number Placeholder 3">
            <a:extLst>
              <a:ext uri="{FF2B5EF4-FFF2-40B4-BE49-F238E27FC236}">
                <a16:creationId xmlns:a16="http://schemas.microsoft.com/office/drawing/2014/main" id="{3D0FFFEB-4C62-A6BB-B73F-92283A183AE0}"/>
              </a:ext>
            </a:extLst>
          </p:cNvPr>
          <p:cNvSpPr>
            <a:spLocks noGrp="1"/>
          </p:cNvSpPr>
          <p:nvPr>
            <p:ph type="sldNum" sz="quarter" idx="12"/>
          </p:nvPr>
        </p:nvSpPr>
        <p:spPr/>
        <p:txBody>
          <a:bodyPr/>
          <a:lstStyle/>
          <a:p>
            <a:fld id="{BB18FC55-2971-42FD-9291-C4F9D80869B9}" type="slidenum">
              <a:rPr lang="en-US" smtClean="0"/>
              <a:t>1</a:t>
            </a:fld>
            <a:endParaRPr lang="en-US"/>
          </a:p>
        </p:txBody>
      </p:sp>
      <p:sp>
        <p:nvSpPr>
          <p:cNvPr id="12" name="TextBox 11">
            <a:extLst>
              <a:ext uri="{FF2B5EF4-FFF2-40B4-BE49-F238E27FC236}">
                <a16:creationId xmlns:a16="http://schemas.microsoft.com/office/drawing/2014/main" id="{2402A458-BD58-B2EB-6562-CF033A518A05}"/>
              </a:ext>
            </a:extLst>
          </p:cNvPr>
          <p:cNvSpPr txBox="1"/>
          <p:nvPr/>
        </p:nvSpPr>
        <p:spPr>
          <a:xfrm>
            <a:off x="678713" y="1834924"/>
            <a:ext cx="10834575" cy="707886"/>
          </a:xfrm>
          <a:prstGeom prst="rect">
            <a:avLst/>
          </a:prstGeom>
          <a:noFill/>
        </p:spPr>
        <p:txBody>
          <a:bodyPr wrap="square" rtlCol="0">
            <a:spAutoFit/>
          </a:bodyPr>
          <a:lstStyle/>
          <a:p>
            <a:pPr algn="ctr"/>
            <a:r>
              <a:rPr lang="en-US" sz="4000" dirty="0">
                <a:latin typeface="+mj-lt"/>
              </a:rPr>
              <a:t>Relate Anything in Radiance Fields</a:t>
            </a:r>
          </a:p>
        </p:txBody>
      </p:sp>
      <p:sp>
        <p:nvSpPr>
          <p:cNvPr id="14" name="TextBox 13">
            <a:extLst>
              <a:ext uri="{FF2B5EF4-FFF2-40B4-BE49-F238E27FC236}">
                <a16:creationId xmlns:a16="http://schemas.microsoft.com/office/drawing/2014/main" id="{1DD795B7-7EB5-A849-4469-42D873EE4D3A}"/>
              </a:ext>
            </a:extLst>
          </p:cNvPr>
          <p:cNvSpPr txBox="1"/>
          <p:nvPr/>
        </p:nvSpPr>
        <p:spPr>
          <a:xfrm>
            <a:off x="678714" y="3915297"/>
            <a:ext cx="10834574" cy="830997"/>
          </a:xfrm>
          <a:prstGeom prst="rect">
            <a:avLst/>
          </a:prstGeom>
          <a:noFill/>
        </p:spPr>
        <p:txBody>
          <a:bodyPr wrap="square" rtlCol="0">
            <a:spAutoFit/>
          </a:bodyPr>
          <a:lstStyle/>
          <a:p>
            <a:pPr algn="ctr"/>
            <a:r>
              <a:rPr lang="en-US" sz="2400" b="1" dirty="0">
                <a:latin typeface="+mj-lt"/>
              </a:rPr>
              <a:t>Sebastian Koch</a:t>
            </a:r>
            <a:r>
              <a:rPr lang="en-US" sz="2400" dirty="0">
                <a:latin typeface="+mj-lt"/>
              </a:rPr>
              <a:t>     Johanna Wald     Narunas Vaskevicius     Mirco Colosi</a:t>
            </a:r>
            <a:br>
              <a:rPr lang="en-US" sz="2400" dirty="0">
                <a:latin typeface="+mj-lt"/>
              </a:rPr>
            </a:br>
            <a:r>
              <a:rPr lang="en-US" sz="2400" dirty="0">
                <a:latin typeface="+mj-lt"/>
              </a:rPr>
              <a:t>Pedro </a:t>
            </a:r>
            <a:r>
              <a:rPr lang="en-US" sz="2400" dirty="0" err="1">
                <a:latin typeface="+mj-lt"/>
              </a:rPr>
              <a:t>Hermosilla</a:t>
            </a:r>
            <a:r>
              <a:rPr lang="en-US" sz="2400" dirty="0">
                <a:latin typeface="+mj-lt"/>
              </a:rPr>
              <a:t>	Federico </a:t>
            </a:r>
            <a:r>
              <a:rPr lang="en-US" sz="2400" dirty="0" err="1">
                <a:latin typeface="+mj-lt"/>
              </a:rPr>
              <a:t>Tombari</a:t>
            </a:r>
            <a:r>
              <a:rPr lang="en-US" sz="2400" dirty="0">
                <a:latin typeface="+mj-lt"/>
              </a:rPr>
              <a:t>	Timo Ropinski</a:t>
            </a:r>
          </a:p>
        </p:txBody>
      </p:sp>
      <p:pic>
        <p:nvPicPr>
          <p:cNvPr id="2050" name="Picture 2">
            <a:extLst>
              <a:ext uri="{FF2B5EF4-FFF2-40B4-BE49-F238E27FC236}">
                <a16:creationId xmlns:a16="http://schemas.microsoft.com/office/drawing/2014/main" id="{A24541E7-8447-55A0-8112-DFB2228404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6270" y="5493696"/>
            <a:ext cx="1556215" cy="68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ni Ulm - Forschung, Studium ...">
            <a:extLst>
              <a:ext uri="{FF2B5EF4-FFF2-40B4-BE49-F238E27FC236}">
                <a16:creationId xmlns:a16="http://schemas.microsoft.com/office/drawing/2014/main" id="{8FE93A83-EB0A-86B8-81D0-8CB9BAC81B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091" y="5493696"/>
            <a:ext cx="2431361" cy="684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4816A56-4049-5DE5-0B6A-9A0170BE30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3543" y="5493696"/>
            <a:ext cx="3065094" cy="684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oogle logo - Wikipedia">
            <a:extLst>
              <a:ext uri="{FF2B5EF4-FFF2-40B4-BE49-F238E27FC236}">
                <a16:creationId xmlns:a16="http://schemas.microsoft.com/office/drawing/2014/main" id="{C44A215B-E08E-F8D0-CF98-9D4D85FEB0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9728" y="5493696"/>
            <a:ext cx="2015451" cy="684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tei:Logo of the Technical University ...">
            <a:extLst>
              <a:ext uri="{FF2B5EF4-FFF2-40B4-BE49-F238E27FC236}">
                <a16:creationId xmlns:a16="http://schemas.microsoft.com/office/drawing/2014/main" id="{85F7DCAF-6906-1F80-4DD1-3EB2028DB4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3576" y="5493696"/>
            <a:ext cx="1317334" cy="684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5EAC85-B180-6DD0-76C0-83AA7E46A9ED}"/>
              </a:ext>
            </a:extLst>
          </p:cNvPr>
          <p:cNvSpPr txBox="1"/>
          <p:nvPr/>
        </p:nvSpPr>
        <p:spPr>
          <a:xfrm>
            <a:off x="3889745" y="3121049"/>
            <a:ext cx="4412511" cy="523220"/>
          </a:xfrm>
          <a:prstGeom prst="rect">
            <a:avLst/>
          </a:prstGeom>
          <a:noFill/>
        </p:spPr>
        <p:txBody>
          <a:bodyPr wrap="square" rtlCol="0">
            <a:spAutoFit/>
          </a:bodyPr>
          <a:lstStyle/>
          <a:p>
            <a:pPr algn="ctr"/>
            <a:r>
              <a:rPr lang="en-US" sz="2800" b="1" dirty="0">
                <a:latin typeface="+mj-lt"/>
              </a:rPr>
              <a:t>CVPR 2025</a:t>
            </a:r>
          </a:p>
        </p:txBody>
      </p:sp>
      <p:grpSp>
        <p:nvGrpSpPr>
          <p:cNvPr id="6" name="Group 5">
            <a:extLst>
              <a:ext uri="{FF2B5EF4-FFF2-40B4-BE49-F238E27FC236}">
                <a16:creationId xmlns:a16="http://schemas.microsoft.com/office/drawing/2014/main" id="{136795C0-D1B0-31E7-B3F9-C528A00F113D}"/>
              </a:ext>
            </a:extLst>
          </p:cNvPr>
          <p:cNvGrpSpPr/>
          <p:nvPr/>
        </p:nvGrpSpPr>
        <p:grpSpPr>
          <a:xfrm>
            <a:off x="3493745" y="789427"/>
            <a:ext cx="5204511" cy="923330"/>
            <a:chOff x="3097745" y="789427"/>
            <a:chExt cx="5204511" cy="923330"/>
          </a:xfrm>
        </p:grpSpPr>
        <p:sp>
          <p:nvSpPr>
            <p:cNvPr id="11" name="TextBox 10">
              <a:extLst>
                <a:ext uri="{FF2B5EF4-FFF2-40B4-BE49-F238E27FC236}">
                  <a16:creationId xmlns:a16="http://schemas.microsoft.com/office/drawing/2014/main" id="{87641DC5-AD99-A944-D5A6-74568A4A673C}"/>
                </a:ext>
              </a:extLst>
            </p:cNvPr>
            <p:cNvSpPr txBox="1"/>
            <p:nvPr/>
          </p:nvSpPr>
          <p:spPr>
            <a:xfrm>
              <a:off x="3889745" y="789427"/>
              <a:ext cx="4412511" cy="923330"/>
            </a:xfrm>
            <a:prstGeom prst="rect">
              <a:avLst/>
            </a:prstGeom>
            <a:noFill/>
          </p:spPr>
          <p:txBody>
            <a:bodyPr wrap="square" rtlCol="0">
              <a:spAutoFit/>
            </a:bodyPr>
            <a:lstStyle/>
            <a:p>
              <a:pPr algn="ctr"/>
              <a:r>
                <a:rPr lang="en-US" sz="5400" b="1" dirty="0" err="1"/>
                <a:t>RelationField</a:t>
              </a:r>
              <a:endParaRPr lang="en-US" sz="5400" b="1" dirty="0"/>
            </a:p>
          </p:txBody>
        </p:sp>
        <p:pic>
          <p:nvPicPr>
            <p:cNvPr id="5" name="Picture 4">
              <a:extLst>
                <a:ext uri="{FF2B5EF4-FFF2-40B4-BE49-F238E27FC236}">
                  <a16:creationId xmlns:a16="http://schemas.microsoft.com/office/drawing/2014/main" id="{F2E541E9-6AA5-C48E-A886-07846DC84E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97745" y="813877"/>
              <a:ext cx="792000" cy="792000"/>
            </a:xfrm>
            <a:prstGeom prst="rect">
              <a:avLst/>
            </a:prstGeom>
            <a:effectLst>
              <a:outerShdw blurRad="127000" sx="114000" sy="114000" algn="ctr" rotWithShape="0">
                <a:prstClr val="black">
                  <a:alpha val="40000"/>
                </a:prstClr>
              </a:outerShdw>
            </a:effectLst>
          </p:spPr>
        </p:pic>
      </p:grpSp>
      <p:sp>
        <p:nvSpPr>
          <p:cNvPr id="7" name="Rectangle 6">
            <a:extLst>
              <a:ext uri="{FF2B5EF4-FFF2-40B4-BE49-F238E27FC236}">
                <a16:creationId xmlns:a16="http://schemas.microsoft.com/office/drawing/2014/main" id="{4B34F478-C741-FD7C-3B3A-BB82B29631AB}"/>
              </a:ext>
            </a:extLst>
          </p:cNvPr>
          <p:cNvSpPr/>
          <p:nvPr/>
        </p:nvSpPr>
        <p:spPr>
          <a:xfrm>
            <a:off x="11687175" y="6356350"/>
            <a:ext cx="504825" cy="5016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levenLabs_2025-05-24T09_49_59_Mark - Natural Conversations_pvc_sp100_s37_sb75_se0_b_m2">
            <a:hlinkClick r:id="" action="ppaction://media"/>
            <a:extLst>
              <a:ext uri="{FF2B5EF4-FFF2-40B4-BE49-F238E27FC236}">
                <a16:creationId xmlns:a16="http://schemas.microsoft.com/office/drawing/2014/main" id="{4B0318A7-38AC-1FDC-2099-C2EBE8E07D4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4288" y="1588"/>
            <a:ext cx="812800" cy="812800"/>
          </a:xfrm>
          <a:prstGeom prst="rect">
            <a:avLst/>
          </a:prstGeom>
        </p:spPr>
      </p:pic>
    </p:spTree>
    <p:extLst>
      <p:ext uri="{BB962C8B-B14F-4D97-AF65-F5344CB8AC3E}">
        <p14:creationId xmlns:p14="http://schemas.microsoft.com/office/powerpoint/2010/main" val="337627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86B8-0257-B079-C261-4110C17B18B5}"/>
              </a:ext>
            </a:extLst>
          </p:cNvPr>
          <p:cNvSpPr>
            <a:spLocks noGrp="1"/>
          </p:cNvSpPr>
          <p:nvPr>
            <p:ph type="title"/>
          </p:nvPr>
        </p:nvSpPr>
        <p:spPr>
          <a:xfrm>
            <a:off x="422030" y="365126"/>
            <a:ext cx="11452385" cy="655600"/>
          </a:xfrm>
        </p:spPr>
        <p:txBody>
          <a:bodyPr>
            <a:noAutofit/>
          </a:bodyPr>
          <a:lstStyle/>
          <a:p>
            <a:r>
              <a:rPr lang="en-US" sz="3900" dirty="0"/>
              <a:t>Radiance Fields &amp; Feature Fields</a:t>
            </a:r>
          </a:p>
        </p:txBody>
      </p:sp>
      <p:pic>
        <p:nvPicPr>
          <p:cNvPr id="7172" name="Picture 4" descr="Deep Hough Voting for 3D Object Detection in Point Clouds | Papers With Code">
            <a:extLst>
              <a:ext uri="{FF2B5EF4-FFF2-40B4-BE49-F238E27FC236}">
                <a16:creationId xmlns:a16="http://schemas.microsoft.com/office/drawing/2014/main" id="{C794833F-119A-5B79-3EBA-DEA6B4FF708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613" b="14145"/>
          <a:stretch/>
        </p:blipFill>
        <p:spPr bwMode="auto">
          <a:xfrm>
            <a:off x="6697471" y="7827126"/>
            <a:ext cx="4272884" cy="2880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sk3D 🎭">
            <a:extLst>
              <a:ext uri="{FF2B5EF4-FFF2-40B4-BE49-F238E27FC236}">
                <a16:creationId xmlns:a16="http://schemas.microsoft.com/office/drawing/2014/main" id="{80736CC4-DD86-FD26-B303-D0243BFACB7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9918" b="8492"/>
          <a:stretch/>
        </p:blipFill>
        <p:spPr bwMode="auto">
          <a:xfrm>
            <a:off x="986513" y="7827126"/>
            <a:ext cx="4606879" cy="288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D0DEC2-8CF5-0BE4-7F7E-0314EA3F177A}"/>
              </a:ext>
            </a:extLst>
          </p:cNvPr>
          <p:cNvSpPr txBox="1"/>
          <p:nvPr/>
        </p:nvSpPr>
        <p:spPr>
          <a:xfrm>
            <a:off x="170778" y="4145047"/>
            <a:ext cx="10784962" cy="1892249"/>
          </a:xfrm>
          <a:prstGeom prst="rect">
            <a:avLst/>
          </a:prstGeom>
          <a:noFill/>
        </p:spPr>
        <p:txBody>
          <a:bodyPr wrap="square" rtlCol="0">
            <a:spAutoFit/>
          </a:bodyPr>
          <a:lstStyle/>
          <a:p>
            <a:pPr>
              <a:lnSpc>
                <a:spcPct val="125000"/>
              </a:lnSpc>
            </a:pPr>
            <a:r>
              <a:rPr lang="en-US" sz="2200" dirty="0">
                <a:latin typeface="+mj-lt"/>
              </a:rPr>
              <a:t>🙂 Interactive object semantics with open-vocabularies</a:t>
            </a:r>
          </a:p>
          <a:p>
            <a:pPr>
              <a:lnSpc>
                <a:spcPct val="125000"/>
              </a:lnSpc>
            </a:pPr>
            <a:r>
              <a:rPr lang="en-US" sz="2200" dirty="0">
                <a:latin typeface="+mj-lt"/>
              </a:rPr>
              <a:t>🙂 Integrate 2D foundation models into 3D seamlessly</a:t>
            </a:r>
          </a:p>
          <a:p>
            <a:pPr>
              <a:lnSpc>
                <a:spcPct val="125000"/>
              </a:lnSpc>
            </a:pPr>
            <a:endParaRPr lang="en-US" sz="700" dirty="0">
              <a:latin typeface="+mj-lt"/>
            </a:endParaRPr>
          </a:p>
          <a:p>
            <a:pPr>
              <a:lnSpc>
                <a:spcPct val="125000"/>
              </a:lnSpc>
            </a:pPr>
            <a:r>
              <a:rPr lang="en-US" sz="2200" dirty="0">
                <a:latin typeface="+mj-lt"/>
              </a:rPr>
              <a:t>☹️ Works only with simple, object-centric queries</a:t>
            </a:r>
          </a:p>
          <a:p>
            <a:pPr>
              <a:lnSpc>
                <a:spcPct val="125000"/>
              </a:lnSpc>
            </a:pPr>
            <a:r>
              <a:rPr lang="en-US" sz="2200" dirty="0">
                <a:latin typeface="+mj-lt"/>
              </a:rPr>
              <a:t>☹️ Relationships and object interactions are ignored! </a:t>
            </a:r>
          </a:p>
        </p:txBody>
      </p:sp>
      <p:sp>
        <p:nvSpPr>
          <p:cNvPr id="11" name="TextBox 10">
            <a:extLst>
              <a:ext uri="{FF2B5EF4-FFF2-40B4-BE49-F238E27FC236}">
                <a16:creationId xmlns:a16="http://schemas.microsoft.com/office/drawing/2014/main" id="{02AA4A35-52AC-3067-A492-E131F88A6E2C}"/>
              </a:ext>
            </a:extLst>
          </p:cNvPr>
          <p:cNvSpPr txBox="1"/>
          <p:nvPr/>
        </p:nvSpPr>
        <p:spPr>
          <a:xfrm>
            <a:off x="6913198" y="7419481"/>
            <a:ext cx="3159671" cy="369332"/>
          </a:xfrm>
          <a:prstGeom prst="rect">
            <a:avLst/>
          </a:prstGeom>
          <a:noFill/>
        </p:spPr>
        <p:txBody>
          <a:bodyPr wrap="square" rtlCol="0">
            <a:spAutoFit/>
          </a:bodyPr>
          <a:lstStyle/>
          <a:p>
            <a:pPr algn="ctr"/>
            <a:r>
              <a:rPr lang="en-US" b="1" dirty="0"/>
              <a:t>3D Object Detection</a:t>
            </a:r>
          </a:p>
        </p:txBody>
      </p:sp>
      <p:sp>
        <p:nvSpPr>
          <p:cNvPr id="12" name="TextBox 11">
            <a:extLst>
              <a:ext uri="{FF2B5EF4-FFF2-40B4-BE49-F238E27FC236}">
                <a16:creationId xmlns:a16="http://schemas.microsoft.com/office/drawing/2014/main" id="{C7198E3B-22EB-1ECC-F030-44C742CF6B89}"/>
              </a:ext>
            </a:extLst>
          </p:cNvPr>
          <p:cNvSpPr txBox="1"/>
          <p:nvPr/>
        </p:nvSpPr>
        <p:spPr>
          <a:xfrm>
            <a:off x="709079" y="7419481"/>
            <a:ext cx="5161746" cy="369332"/>
          </a:xfrm>
          <a:prstGeom prst="rect">
            <a:avLst/>
          </a:prstGeom>
          <a:noFill/>
        </p:spPr>
        <p:txBody>
          <a:bodyPr wrap="square" rtlCol="0">
            <a:spAutoFit/>
          </a:bodyPr>
          <a:lstStyle/>
          <a:p>
            <a:pPr algn="ctr"/>
            <a:r>
              <a:rPr lang="en-US" b="1" dirty="0"/>
              <a:t>3D Semantic Instance Segmentation</a:t>
            </a:r>
          </a:p>
        </p:txBody>
      </p:sp>
      <p:sp>
        <p:nvSpPr>
          <p:cNvPr id="5" name="TextBox 4">
            <a:extLst>
              <a:ext uri="{FF2B5EF4-FFF2-40B4-BE49-F238E27FC236}">
                <a16:creationId xmlns:a16="http://schemas.microsoft.com/office/drawing/2014/main" id="{E9AC8242-0443-8574-5D5B-8D6C63263CFF}"/>
              </a:ext>
            </a:extLst>
          </p:cNvPr>
          <p:cNvSpPr txBox="1"/>
          <p:nvPr/>
        </p:nvSpPr>
        <p:spPr>
          <a:xfrm>
            <a:off x="6675735" y="1237918"/>
            <a:ext cx="5516266" cy="18551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LERF (Open-Vocabulary Object Localization)</a:t>
            </a:r>
          </a:p>
        </p:txBody>
      </p:sp>
      <p:sp>
        <p:nvSpPr>
          <p:cNvPr id="10" name="TextBox 9">
            <a:extLst>
              <a:ext uri="{FF2B5EF4-FFF2-40B4-BE49-F238E27FC236}">
                <a16:creationId xmlns:a16="http://schemas.microsoft.com/office/drawing/2014/main" id="{40B2D2CD-D823-1308-433F-8B63BD0511EC}"/>
              </a:ext>
            </a:extLst>
          </p:cNvPr>
          <p:cNvSpPr txBox="1"/>
          <p:nvPr/>
        </p:nvSpPr>
        <p:spPr>
          <a:xfrm>
            <a:off x="6874709" y="3863986"/>
            <a:ext cx="5118316" cy="229148"/>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GARField</a:t>
            </a: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 (Interactive Instance Segmentation)</a:t>
            </a:r>
          </a:p>
        </p:txBody>
      </p:sp>
      <p:sp>
        <p:nvSpPr>
          <p:cNvPr id="13" name="TextBox 12">
            <a:extLst>
              <a:ext uri="{FF2B5EF4-FFF2-40B4-BE49-F238E27FC236}">
                <a16:creationId xmlns:a16="http://schemas.microsoft.com/office/drawing/2014/main" id="{0E4C9594-D18B-66F3-3C29-3E4E208ADB50}"/>
              </a:ext>
            </a:extLst>
          </p:cNvPr>
          <p:cNvSpPr txBox="1"/>
          <p:nvPr/>
        </p:nvSpPr>
        <p:spPr>
          <a:xfrm>
            <a:off x="422031" y="6123615"/>
            <a:ext cx="9991023" cy="461665"/>
          </a:xfrm>
          <a:prstGeom prst="rect">
            <a:avLst/>
          </a:prstGeom>
          <a:noFill/>
        </p:spPr>
        <p:txBody>
          <a:bodyPr wrap="square" rtlCol="0">
            <a:spAutoFit/>
          </a:bodyPr>
          <a:lstStyle/>
          <a:p>
            <a:r>
              <a:rPr lang="en-US" sz="1200" dirty="0">
                <a:solidFill>
                  <a:schemeClr val="bg2">
                    <a:lumMod val="25000"/>
                  </a:schemeClr>
                </a:solidFill>
                <a:latin typeface="+mj-lt"/>
              </a:rPr>
              <a:t>[1] Kerr et al.: </a:t>
            </a:r>
            <a:r>
              <a:rPr lang="en-US" sz="1200" u="sng" dirty="0">
                <a:solidFill>
                  <a:schemeClr val="bg2">
                    <a:lumMod val="25000"/>
                  </a:schemeClr>
                </a:solidFill>
                <a:latin typeface="+mj-lt"/>
              </a:rPr>
              <a:t>LERF: Language Embedded Radiance Fields</a:t>
            </a:r>
            <a:r>
              <a:rPr lang="en-US" sz="1200" dirty="0">
                <a:solidFill>
                  <a:schemeClr val="bg2">
                    <a:lumMod val="25000"/>
                  </a:schemeClr>
                </a:solidFill>
                <a:latin typeface="+mj-lt"/>
              </a:rPr>
              <a:t>, ICCV’2023</a:t>
            </a:r>
            <a:br>
              <a:rPr lang="en-US" sz="1200" dirty="0">
                <a:solidFill>
                  <a:schemeClr val="bg2">
                    <a:lumMod val="25000"/>
                  </a:schemeClr>
                </a:solidFill>
                <a:latin typeface="+mj-lt"/>
              </a:rPr>
            </a:br>
            <a:r>
              <a:rPr lang="en-US" sz="1200" dirty="0">
                <a:solidFill>
                  <a:schemeClr val="bg2">
                    <a:lumMod val="25000"/>
                  </a:schemeClr>
                </a:solidFill>
                <a:latin typeface="+mj-lt"/>
              </a:rPr>
              <a:t>[2] Kim et al.: </a:t>
            </a:r>
            <a:r>
              <a:rPr lang="en-US" sz="1200" u="sng" dirty="0" err="1">
                <a:solidFill>
                  <a:schemeClr val="bg2">
                    <a:lumMod val="25000"/>
                  </a:schemeClr>
                </a:solidFill>
                <a:latin typeface="+mj-lt"/>
              </a:rPr>
              <a:t>GARField</a:t>
            </a:r>
            <a:r>
              <a:rPr lang="en-US" sz="1200" u="sng" dirty="0">
                <a:solidFill>
                  <a:schemeClr val="bg2">
                    <a:lumMod val="25000"/>
                  </a:schemeClr>
                </a:solidFill>
                <a:latin typeface="+mj-lt"/>
              </a:rPr>
              <a:t>: Group Anything with Radiance Fields</a:t>
            </a:r>
            <a:r>
              <a:rPr lang="en-US" sz="1200" dirty="0">
                <a:solidFill>
                  <a:schemeClr val="bg2">
                    <a:lumMod val="25000"/>
                  </a:schemeClr>
                </a:solidFill>
                <a:latin typeface="+mj-lt"/>
              </a:rPr>
              <a:t>, CVPR’2024</a:t>
            </a:r>
          </a:p>
        </p:txBody>
      </p:sp>
      <p:grpSp>
        <p:nvGrpSpPr>
          <p:cNvPr id="27" name="Group 26">
            <a:extLst>
              <a:ext uri="{FF2B5EF4-FFF2-40B4-BE49-F238E27FC236}">
                <a16:creationId xmlns:a16="http://schemas.microsoft.com/office/drawing/2014/main" id="{FB1E64F1-63DC-AA73-9CC0-3081A88FCAE5}"/>
              </a:ext>
            </a:extLst>
          </p:cNvPr>
          <p:cNvGrpSpPr/>
          <p:nvPr/>
        </p:nvGrpSpPr>
        <p:grpSpPr>
          <a:xfrm>
            <a:off x="1960974" y="1947387"/>
            <a:ext cx="4727631" cy="1281160"/>
            <a:chOff x="1960974" y="1947387"/>
            <a:chExt cx="4727631" cy="1281160"/>
          </a:xfrm>
        </p:grpSpPr>
        <p:pic>
          <p:nvPicPr>
            <p:cNvPr id="15" name="Picture 14" descr="A yellow bulldozer with black text&#10;&#10;Description automatically generated">
              <a:extLst>
                <a:ext uri="{FF2B5EF4-FFF2-40B4-BE49-F238E27FC236}">
                  <a16:creationId xmlns:a16="http://schemas.microsoft.com/office/drawing/2014/main" id="{28256B13-79B6-D742-AC6D-DC87888E9E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60974" y="2023733"/>
              <a:ext cx="1180354" cy="1027271"/>
            </a:xfrm>
            <a:prstGeom prst="rect">
              <a:avLst/>
            </a:prstGeom>
          </p:spPr>
        </p:pic>
        <p:grpSp>
          <p:nvGrpSpPr>
            <p:cNvPr id="16" name="Group 15">
              <a:extLst>
                <a:ext uri="{FF2B5EF4-FFF2-40B4-BE49-F238E27FC236}">
                  <a16:creationId xmlns:a16="http://schemas.microsoft.com/office/drawing/2014/main" id="{EF9B9E2A-33EB-DE70-0C09-7C54208F646B}"/>
                </a:ext>
              </a:extLst>
            </p:cNvPr>
            <p:cNvGrpSpPr/>
            <p:nvPr/>
          </p:nvGrpSpPr>
          <p:grpSpPr>
            <a:xfrm>
              <a:off x="4112543" y="1983756"/>
              <a:ext cx="1836298" cy="1244791"/>
              <a:chOff x="8867998" y="3344996"/>
              <a:chExt cx="2582782" cy="1757347"/>
            </a:xfrm>
          </p:grpSpPr>
          <p:pic>
            <p:nvPicPr>
              <p:cNvPr id="17" name="Picture 16">
                <a:extLst>
                  <a:ext uri="{FF2B5EF4-FFF2-40B4-BE49-F238E27FC236}">
                    <a16:creationId xmlns:a16="http://schemas.microsoft.com/office/drawing/2014/main" id="{4707FB8F-A637-62FD-9C16-8EDD57A821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flipH="1">
                <a:off x="10610850" y="3345249"/>
                <a:ext cx="570267" cy="570267"/>
              </a:xfrm>
              <a:prstGeom prst="rect">
                <a:avLst/>
              </a:prstGeom>
            </p:spPr>
          </p:pic>
          <p:pic>
            <p:nvPicPr>
              <p:cNvPr id="18" name="Picture 2" descr="Stable Diffusion - Login">
                <a:extLst>
                  <a:ext uri="{FF2B5EF4-FFF2-40B4-BE49-F238E27FC236}">
                    <a16:creationId xmlns:a16="http://schemas.microsoft.com/office/drawing/2014/main" id="{513EDBD0-F388-9B4D-3625-2EA6AE6CF5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14694" y="4054119"/>
                <a:ext cx="586664" cy="5702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2E62683-4F11-29E7-0319-80D9E0CCA771}"/>
                  </a:ext>
                </a:extLst>
              </p:cNvPr>
              <p:cNvPicPr>
                <a:picLocks noChangeAspect="1"/>
              </p:cNvPicPr>
              <p:nvPr/>
            </p:nvPicPr>
            <p:blipFill>
              <a:blip r:embed="rId18"/>
              <a:stretch>
                <a:fillRect/>
              </a:stretch>
            </p:blipFill>
            <p:spPr>
              <a:xfrm>
                <a:off x="9172788" y="3344996"/>
                <a:ext cx="570774" cy="570774"/>
              </a:xfrm>
              <a:prstGeom prst="rect">
                <a:avLst/>
              </a:prstGeom>
            </p:spPr>
          </p:pic>
          <p:sp>
            <p:nvSpPr>
              <p:cNvPr id="20" name="TextBox 19">
                <a:extLst>
                  <a:ext uri="{FF2B5EF4-FFF2-40B4-BE49-F238E27FC236}">
                    <a16:creationId xmlns:a16="http://schemas.microsoft.com/office/drawing/2014/main" id="{45059763-2343-4E2E-1AF3-D9102FAABAE6}"/>
                  </a:ext>
                </a:extLst>
              </p:cNvPr>
              <p:cNvSpPr txBox="1"/>
              <p:nvPr/>
            </p:nvSpPr>
            <p:spPr>
              <a:xfrm>
                <a:off x="10368933" y="3899894"/>
                <a:ext cx="1054101" cy="477957"/>
              </a:xfrm>
              <a:prstGeom prst="rect">
                <a:avLst/>
              </a:prstGeom>
              <a:noFill/>
            </p:spPr>
            <p:txBody>
              <a:bodyPr wrap="square" rtlCol="0">
                <a:spAutoFit/>
              </a:bodyPr>
              <a:lstStyle/>
              <a:p>
                <a:pPr algn="ctr"/>
                <a:r>
                  <a:rPr lang="en-US" sz="1600" dirty="0"/>
                  <a:t>CLIP</a:t>
                </a:r>
              </a:p>
            </p:txBody>
          </p:sp>
          <p:sp>
            <p:nvSpPr>
              <p:cNvPr id="21" name="TextBox 20">
                <a:extLst>
                  <a:ext uri="{FF2B5EF4-FFF2-40B4-BE49-F238E27FC236}">
                    <a16:creationId xmlns:a16="http://schemas.microsoft.com/office/drawing/2014/main" id="{DFC15040-BBBA-F92B-CD9C-20D800DC357B}"/>
                  </a:ext>
                </a:extLst>
              </p:cNvPr>
              <p:cNvSpPr txBox="1"/>
              <p:nvPr/>
            </p:nvSpPr>
            <p:spPr>
              <a:xfrm>
                <a:off x="8965271" y="4624386"/>
                <a:ext cx="2485509" cy="477957"/>
              </a:xfrm>
              <a:prstGeom prst="rect">
                <a:avLst/>
              </a:prstGeom>
              <a:noFill/>
            </p:spPr>
            <p:txBody>
              <a:bodyPr wrap="square" rtlCol="0">
                <a:spAutoFit/>
              </a:bodyPr>
              <a:lstStyle/>
              <a:p>
                <a:pPr algn="ctr"/>
                <a:r>
                  <a:rPr lang="en-US" sz="1600" dirty="0"/>
                  <a:t>Stable Diffusion</a:t>
                </a:r>
              </a:p>
            </p:txBody>
          </p:sp>
          <p:sp>
            <p:nvSpPr>
              <p:cNvPr id="22" name="TextBox 21">
                <a:extLst>
                  <a:ext uri="{FF2B5EF4-FFF2-40B4-BE49-F238E27FC236}">
                    <a16:creationId xmlns:a16="http://schemas.microsoft.com/office/drawing/2014/main" id="{B36EA4A1-69B1-8908-1EF2-9A59AA2B5EC5}"/>
                  </a:ext>
                </a:extLst>
              </p:cNvPr>
              <p:cNvSpPr txBox="1"/>
              <p:nvPr/>
            </p:nvSpPr>
            <p:spPr>
              <a:xfrm>
                <a:off x="8867998" y="3899894"/>
                <a:ext cx="1180354" cy="477957"/>
              </a:xfrm>
              <a:prstGeom prst="rect">
                <a:avLst/>
              </a:prstGeom>
              <a:noFill/>
            </p:spPr>
            <p:txBody>
              <a:bodyPr wrap="square" rtlCol="0">
                <a:spAutoFit/>
              </a:bodyPr>
              <a:lstStyle/>
              <a:p>
                <a:pPr algn="ctr"/>
                <a:r>
                  <a:rPr lang="en-US" sz="1600" dirty="0"/>
                  <a:t>DINO</a:t>
                </a:r>
              </a:p>
            </p:txBody>
          </p:sp>
        </p:grpSp>
        <p:sp>
          <p:nvSpPr>
            <p:cNvPr id="23" name="TextBox 22">
              <a:extLst>
                <a:ext uri="{FF2B5EF4-FFF2-40B4-BE49-F238E27FC236}">
                  <a16:creationId xmlns:a16="http://schemas.microsoft.com/office/drawing/2014/main" id="{F24D9965-5320-AA7E-0FDF-39FAAB1DF8A8}"/>
                </a:ext>
              </a:extLst>
            </p:cNvPr>
            <p:cNvSpPr txBox="1"/>
            <p:nvPr/>
          </p:nvSpPr>
          <p:spPr>
            <a:xfrm>
              <a:off x="3378879" y="1983756"/>
              <a:ext cx="629737" cy="1015663"/>
            </a:xfrm>
            <a:prstGeom prst="rect">
              <a:avLst/>
            </a:prstGeom>
            <a:noFill/>
          </p:spPr>
          <p:txBody>
            <a:bodyPr wrap="square" rtlCol="0">
              <a:spAutoFit/>
            </a:bodyPr>
            <a:lstStyle/>
            <a:p>
              <a:pPr algn="ctr"/>
              <a:r>
                <a:rPr lang="en-US" sz="6000" b="1" dirty="0"/>
                <a:t>+</a:t>
              </a:r>
            </a:p>
          </p:txBody>
        </p:sp>
        <p:sp>
          <p:nvSpPr>
            <p:cNvPr id="25" name="TextBox 24">
              <a:extLst>
                <a:ext uri="{FF2B5EF4-FFF2-40B4-BE49-F238E27FC236}">
                  <a16:creationId xmlns:a16="http://schemas.microsoft.com/office/drawing/2014/main" id="{2B8D5EC5-CABE-E278-2EA6-F3510956235F}"/>
                </a:ext>
              </a:extLst>
            </p:cNvPr>
            <p:cNvSpPr txBox="1"/>
            <p:nvPr/>
          </p:nvSpPr>
          <p:spPr>
            <a:xfrm>
              <a:off x="6058868" y="1947387"/>
              <a:ext cx="629737" cy="1015663"/>
            </a:xfrm>
            <a:prstGeom prst="rect">
              <a:avLst/>
            </a:prstGeom>
            <a:noFill/>
          </p:spPr>
          <p:txBody>
            <a:bodyPr wrap="square" rtlCol="0">
              <a:spAutoFit/>
            </a:bodyPr>
            <a:lstStyle/>
            <a:p>
              <a:pPr algn="ctr"/>
              <a:r>
                <a:rPr lang="en-US" sz="6000" b="1" dirty="0"/>
                <a:t>=</a:t>
              </a:r>
            </a:p>
          </p:txBody>
        </p:sp>
      </p:grpSp>
      <p:sp>
        <p:nvSpPr>
          <p:cNvPr id="26" name="TextBox 25">
            <a:extLst>
              <a:ext uri="{FF2B5EF4-FFF2-40B4-BE49-F238E27FC236}">
                <a16:creationId xmlns:a16="http://schemas.microsoft.com/office/drawing/2014/main" id="{CBEF49DD-B4AB-55A6-09E5-BE2F3ED0AE8F}"/>
              </a:ext>
            </a:extLst>
          </p:cNvPr>
          <p:cNvSpPr txBox="1"/>
          <p:nvPr/>
        </p:nvSpPr>
        <p:spPr>
          <a:xfrm>
            <a:off x="1643187" y="3223996"/>
            <a:ext cx="4514850" cy="461665"/>
          </a:xfrm>
          <a:prstGeom prst="rect">
            <a:avLst/>
          </a:prstGeom>
          <a:noFill/>
        </p:spPr>
        <p:txBody>
          <a:bodyPr wrap="square" rtlCol="0">
            <a:spAutoFit/>
          </a:bodyPr>
          <a:lstStyle/>
          <a:p>
            <a:pPr algn="ctr"/>
            <a:r>
              <a:rPr lang="en-US" sz="2400" b="1" dirty="0">
                <a:latin typeface="Roboto" panose="02000000000000000000" pitchFamily="2" charset="0"/>
                <a:ea typeface="Roboto" panose="02000000000000000000" pitchFamily="2" charset="0"/>
              </a:rPr>
              <a:t>Feature Fields</a:t>
            </a:r>
          </a:p>
        </p:txBody>
      </p:sp>
      <p:sp>
        <p:nvSpPr>
          <p:cNvPr id="28" name="TextBox 27">
            <a:extLst>
              <a:ext uri="{FF2B5EF4-FFF2-40B4-BE49-F238E27FC236}">
                <a16:creationId xmlns:a16="http://schemas.microsoft.com/office/drawing/2014/main" id="{BB86F573-8597-38AF-FB8D-41F974DE7355}"/>
              </a:ext>
            </a:extLst>
          </p:cNvPr>
          <p:cNvSpPr txBox="1"/>
          <p:nvPr/>
        </p:nvSpPr>
        <p:spPr>
          <a:xfrm>
            <a:off x="226703" y="-1479264"/>
            <a:ext cx="7771679" cy="416076"/>
          </a:xfrm>
          <a:prstGeom prst="rect">
            <a:avLst/>
          </a:prstGeom>
          <a:noFill/>
        </p:spPr>
        <p:txBody>
          <a:bodyPr wrap="square" rtlCol="0">
            <a:spAutoFit/>
          </a:bodyPr>
          <a:lstStyle/>
          <a:p>
            <a:pPr>
              <a:lnSpc>
                <a:spcPct val="125000"/>
              </a:lnSpc>
            </a:pPr>
            <a:r>
              <a:rPr lang="en-US" dirty="0">
                <a:latin typeface="+mj-lt"/>
              </a:rPr>
              <a:t>☹️ Existing feature field approaches focus on object-centric representations</a:t>
            </a:r>
          </a:p>
        </p:txBody>
      </p:sp>
      <p:pic>
        <p:nvPicPr>
          <p:cNvPr id="29" name="figurines">
            <a:hlinkClick r:id="" action="ppaction://media"/>
            <a:extLst>
              <a:ext uri="{FF2B5EF4-FFF2-40B4-BE49-F238E27FC236}">
                <a16:creationId xmlns:a16="http://schemas.microsoft.com/office/drawing/2014/main" id="{DCF1D498-6E0C-5910-A81D-CD9B5F1772B0}"/>
              </a:ext>
            </a:extLst>
          </p:cNvPr>
          <p:cNvPicPr>
            <a:picLocks noChangeAspect="1"/>
          </p:cNvPicPr>
          <p:nvPr>
            <a:videoFile r:link="rId2"/>
            <p:extLst>
              <p:ext uri="{DAA4B4D4-6D71-4841-9C94-3DE7FCFB9230}">
                <p14:media xmlns:p14="http://schemas.microsoft.com/office/powerpoint/2010/main" r:embed="rId1"/>
              </p:ext>
            </p:extLst>
          </p:nvPr>
        </p:nvPicPr>
        <p:blipFill>
          <a:blip r:embed="rId19"/>
          <a:stretch>
            <a:fillRect/>
          </a:stretch>
        </p:blipFill>
        <p:spPr>
          <a:xfrm>
            <a:off x="7587467" y="1568260"/>
            <a:ext cx="3692800" cy="2077200"/>
          </a:xfrm>
          <a:prstGeom prst="rect">
            <a:avLst/>
          </a:prstGeom>
        </p:spPr>
      </p:pic>
      <p:pic>
        <p:nvPicPr>
          <p:cNvPr id="30" name="teaser">
            <a:hlinkClick r:id="" action="ppaction://media"/>
            <a:extLst>
              <a:ext uri="{FF2B5EF4-FFF2-40B4-BE49-F238E27FC236}">
                <a16:creationId xmlns:a16="http://schemas.microsoft.com/office/drawing/2014/main" id="{720D2A93-A700-5BAF-A206-615202B6CC86}"/>
              </a:ext>
            </a:extLst>
          </p:cNvPr>
          <p:cNvPicPr>
            <a:picLocks noChangeAspect="1"/>
          </p:cNvPicPr>
          <p:nvPr>
            <a:videoFile r:link="rId4"/>
            <p:extLst>
              <p:ext uri="{DAA4B4D4-6D71-4841-9C94-3DE7FCFB9230}">
                <p14:media xmlns:p14="http://schemas.microsoft.com/office/powerpoint/2010/main" r:embed="rId3"/>
              </p:ext>
            </p:extLst>
          </p:nvPr>
        </p:nvPicPr>
        <p:blipFill>
          <a:blip r:embed="rId20"/>
          <a:stretch>
            <a:fillRect/>
          </a:stretch>
        </p:blipFill>
        <p:spPr>
          <a:xfrm>
            <a:off x="7584377" y="4212099"/>
            <a:ext cx="3692800" cy="2077200"/>
          </a:xfrm>
          <a:prstGeom prst="rect">
            <a:avLst/>
          </a:prstGeom>
        </p:spPr>
      </p:pic>
      <p:pic>
        <p:nvPicPr>
          <p:cNvPr id="8" name="ElevenLabs_2025-05-24T09_56_09_Mark - Natural Conversations_pvc_sp108_s37_sb75_se10_b_m2">
            <a:hlinkClick r:id="" action="ppaction://media"/>
            <a:extLst>
              <a:ext uri="{FF2B5EF4-FFF2-40B4-BE49-F238E27FC236}">
                <a16:creationId xmlns:a16="http://schemas.microsoft.com/office/drawing/2014/main" id="{ED714CA8-B93E-0CEF-BA14-83D4D819957F}"/>
              </a:ext>
            </a:extLst>
          </p:cNvPr>
          <p:cNvPicPr>
            <a:picLocks noChangeAspect="1"/>
          </p:cNvPicPr>
          <p:nvPr>
            <a:audioFile r:link="rId6"/>
            <p:extLst>
              <p:ext uri="{DAA4B4D4-6D71-4841-9C94-3DE7FCFB9230}">
                <p14:media xmlns:p14="http://schemas.microsoft.com/office/powerpoint/2010/main" r:embed="rId5"/>
              </p:ext>
            </p:extLst>
          </p:nvPr>
        </p:nvPicPr>
        <p:blipFill>
          <a:blip r:embed="rId21"/>
          <a:stretch>
            <a:fillRect/>
          </a:stretch>
        </p:blipFill>
        <p:spPr>
          <a:xfrm>
            <a:off x="3175" y="3175"/>
            <a:ext cx="812800" cy="812800"/>
          </a:xfrm>
          <a:prstGeom prst="rect">
            <a:avLst/>
          </a:prstGeom>
        </p:spPr>
      </p:pic>
      <p:pic>
        <p:nvPicPr>
          <p:cNvPr id="9" name="ElevenLabs_2025-05-24T09_57_21_Mark - Natural Conversations_pvc_sp108_s37_sb75_se10_b_m2">
            <a:hlinkClick r:id="" action="ppaction://media"/>
            <a:extLst>
              <a:ext uri="{FF2B5EF4-FFF2-40B4-BE49-F238E27FC236}">
                <a16:creationId xmlns:a16="http://schemas.microsoft.com/office/drawing/2014/main" id="{594CD0F1-CF04-6B49-EE79-23A2FB2F5A86}"/>
              </a:ext>
            </a:extLst>
          </p:cNvPr>
          <p:cNvPicPr>
            <a:picLocks noChangeAspect="1"/>
          </p:cNvPicPr>
          <p:nvPr>
            <a:audioFile r:link="rId8"/>
            <p:extLst>
              <p:ext uri="{DAA4B4D4-6D71-4841-9C94-3DE7FCFB9230}">
                <p14:media xmlns:p14="http://schemas.microsoft.com/office/powerpoint/2010/main" r:embed="rId7"/>
              </p:ext>
            </p:extLst>
          </p:nvPr>
        </p:nvPicPr>
        <p:blipFill>
          <a:blip r:embed="rId21"/>
          <a:stretch>
            <a:fillRect/>
          </a:stretch>
        </p:blipFill>
        <p:spPr>
          <a:xfrm>
            <a:off x="6350" y="3175"/>
            <a:ext cx="812800" cy="812800"/>
          </a:xfrm>
          <a:prstGeom prst="rect">
            <a:avLst/>
          </a:prstGeom>
        </p:spPr>
      </p:pic>
      <p:pic>
        <p:nvPicPr>
          <p:cNvPr id="14" name="ElevenLabs_2025-05-24T09_58_09_Mark - Natural Conversations_pvc_sp108_s37_sb75_se0_b_m2">
            <a:hlinkClick r:id="" action="ppaction://media"/>
            <a:extLst>
              <a:ext uri="{FF2B5EF4-FFF2-40B4-BE49-F238E27FC236}">
                <a16:creationId xmlns:a16="http://schemas.microsoft.com/office/drawing/2014/main" id="{F3061D5C-0C41-A67E-36FA-DC965AD74D96}"/>
              </a:ext>
            </a:extLst>
          </p:cNvPr>
          <p:cNvPicPr>
            <a:picLocks noChangeAspect="1"/>
          </p:cNvPicPr>
          <p:nvPr>
            <a:audioFile r:link="rId10"/>
            <p:extLst>
              <p:ext uri="{DAA4B4D4-6D71-4841-9C94-3DE7FCFB9230}">
                <p14:media xmlns:p14="http://schemas.microsoft.com/office/powerpoint/2010/main" r:embed="rId9"/>
              </p:ext>
            </p:extLst>
          </p:nvPr>
        </p:nvPicPr>
        <p:blipFill>
          <a:blip r:embed="rId21"/>
          <a:stretch>
            <a:fillRect/>
          </a:stretch>
        </p:blipFill>
        <p:spPr>
          <a:xfrm>
            <a:off x="4763" y="3175"/>
            <a:ext cx="812800" cy="812800"/>
          </a:xfrm>
          <a:prstGeom prst="rect">
            <a:avLst/>
          </a:prstGeom>
        </p:spPr>
      </p:pic>
    </p:spTree>
    <p:extLst>
      <p:ext uri="{BB962C8B-B14F-4D97-AF65-F5344CB8AC3E}">
        <p14:creationId xmlns:p14="http://schemas.microsoft.com/office/powerpoint/2010/main" val="2649973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00" fill="hold"/>
                                        <p:tgtEl>
                                          <p:spTgt spid="29"/>
                                        </p:tgtEl>
                                      </p:cBhvr>
                                    </p:cmd>
                                  </p:childTnLst>
                                </p:cTn>
                              </p:par>
                              <p:par>
                                <p:cTn id="7" presetID="1" presetClass="mediacall" presetSubtype="0" fill="hold" nodeType="withEffect">
                                  <p:stCondLst>
                                    <p:cond delay="0"/>
                                  </p:stCondLst>
                                  <p:childTnLst>
                                    <p:cmd type="call" cmd="playFrom(0.0)">
                                      <p:cBhvr>
                                        <p:cTn id="8" dur="20000" fill="hold"/>
                                        <p:tgtEl>
                                          <p:spTgt spid="30"/>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498" fill="hold"/>
                                        <p:tgtEl>
                                          <p:spTgt spid="8"/>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6535" fill="hold"/>
                                        <p:tgtEl>
                                          <p:spTgt spid="9"/>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741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29"/>
                </p:tgtEl>
              </p:cMediaNode>
            </p:video>
            <p:seq concurrent="1" nextAc="seek">
              <p:cTn id="28" restart="whenNotActive" fill="hold" evtFilter="cancelBubble" nodeType="interactiveSeq">
                <p:stCondLst>
                  <p:cond evt="onClick" delay="0">
                    <p:tgtEl>
                      <p:spTgt spid="2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9"/>
                                        </p:tgtEl>
                                      </p:cBhvr>
                                    </p:cmd>
                                  </p:childTnLst>
                                </p:cTn>
                              </p:par>
                            </p:childTnLst>
                          </p:cTn>
                        </p:par>
                      </p:childTnLst>
                    </p:cTn>
                  </p:par>
                </p:childTnLst>
              </p:cTn>
              <p:nextCondLst>
                <p:cond evt="onClick" delay="0">
                  <p:tgtEl>
                    <p:spTgt spid="29"/>
                  </p:tgtEl>
                </p:cond>
              </p:nextCondLst>
            </p:seq>
            <p:video>
              <p:cMediaNode vol="80000">
                <p:cTn id="33" repeatCount="indefinite" fill="hold" display="0">
                  <p:stCondLst>
                    <p:cond delay="indefinite"/>
                  </p:stCondLst>
                </p:cTn>
                <p:tgtEl>
                  <p:spTgt spid="30"/>
                </p:tgtEl>
              </p:cMediaNode>
            </p:video>
            <p:seq concurrent="1" nextAc="seek">
              <p:cTn id="34" restart="whenNotActive" fill="hold" evtFilter="cancelBubble" nodeType="interactiveSeq">
                <p:stCondLst>
                  <p:cond evt="onClick" delay="0">
                    <p:tgtEl>
                      <p:spTgt spid="30"/>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30"/>
                                        </p:tgtEl>
                                      </p:cBhvr>
                                    </p:cmd>
                                  </p:childTnLst>
                                </p:cTn>
                              </p:par>
                            </p:childTnLst>
                          </p:cTn>
                        </p:par>
                      </p:childTnLst>
                    </p:cTn>
                  </p:par>
                </p:childTnLst>
              </p:cTn>
              <p:nextCondLst>
                <p:cond evt="onClick" delay="0">
                  <p:tgtEl>
                    <p:spTgt spid="30"/>
                  </p:tgtEl>
                </p:cond>
              </p:nextCondLst>
            </p:seq>
            <p:audio>
              <p:cMediaNode vol="80000">
                <p:cTn id="39" fill="hold" display="0">
                  <p:stCondLst>
                    <p:cond delay="indefinite"/>
                  </p:stCondLst>
                  <p:endCondLst>
                    <p:cond evt="onStopAudio" delay="0">
                      <p:tgtEl>
                        <p:sldTgt/>
                      </p:tgtEl>
                    </p:cond>
                  </p:endCondLst>
                </p:cTn>
                <p:tgtEl>
                  <p:spTgt spid="8"/>
                </p:tgtEl>
              </p:cMediaNode>
            </p:audio>
            <p:audio>
              <p:cMediaNode vol="80000">
                <p:cTn id="40" fill="hold" display="0">
                  <p:stCondLst>
                    <p:cond delay="indefinite"/>
                  </p:stCondLst>
                  <p:endCondLst>
                    <p:cond evt="onStopAudio" delay="0">
                      <p:tgtEl>
                        <p:sldTgt/>
                      </p:tgtEl>
                    </p:cond>
                  </p:endCondLst>
                </p:cTn>
                <p:tgtEl>
                  <p:spTgt spid="9"/>
                </p:tgtEl>
              </p:cMediaNode>
            </p:audio>
            <p:audio>
              <p:cMediaNode vol="80000">
                <p:cTn id="41"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86B8-0257-B079-C261-4110C17B18B5}"/>
              </a:ext>
            </a:extLst>
          </p:cNvPr>
          <p:cNvSpPr>
            <a:spLocks noGrp="1"/>
          </p:cNvSpPr>
          <p:nvPr>
            <p:ph type="title"/>
          </p:nvPr>
        </p:nvSpPr>
        <p:spPr/>
        <p:txBody>
          <a:bodyPr>
            <a:normAutofit fontScale="90000"/>
          </a:bodyPr>
          <a:lstStyle/>
          <a:p>
            <a:r>
              <a:rPr lang="en-US" dirty="0"/>
              <a:t>Why do relationships matter?</a:t>
            </a:r>
          </a:p>
        </p:txBody>
      </p:sp>
      <p:sp>
        <p:nvSpPr>
          <p:cNvPr id="6" name="Slide Number Placeholder 5">
            <a:extLst>
              <a:ext uri="{FF2B5EF4-FFF2-40B4-BE49-F238E27FC236}">
                <a16:creationId xmlns:a16="http://schemas.microsoft.com/office/drawing/2014/main" id="{16B47735-E631-65FF-4B71-7B451E927CD0}"/>
              </a:ext>
            </a:extLst>
          </p:cNvPr>
          <p:cNvSpPr>
            <a:spLocks noGrp="1"/>
          </p:cNvSpPr>
          <p:nvPr>
            <p:ph type="sldNum" sz="quarter" idx="12"/>
          </p:nvPr>
        </p:nvSpPr>
        <p:spPr>
          <a:xfrm>
            <a:off x="8610600" y="6356350"/>
            <a:ext cx="338292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18FC55-2971-42FD-9291-C4F9D80869B9}" type="slidenum">
              <a:rPr lang="en-US" smtClean="0"/>
              <a:pPr/>
              <a:t>3</a:t>
            </a:fld>
            <a:endParaRPr lang="en-US"/>
          </a:p>
        </p:txBody>
      </p:sp>
      <p:pic>
        <p:nvPicPr>
          <p:cNvPr id="31" name="Picture 30">
            <a:extLst>
              <a:ext uri="{FF2B5EF4-FFF2-40B4-BE49-F238E27FC236}">
                <a16:creationId xmlns:a16="http://schemas.microsoft.com/office/drawing/2014/main" id="{38E3A485-4ED6-67BE-D008-765FCA51C12D}"/>
              </a:ext>
            </a:extLst>
          </p:cNvPr>
          <p:cNvPicPr>
            <a:picLocks noChangeAspect="1"/>
          </p:cNvPicPr>
          <p:nvPr/>
        </p:nvPicPr>
        <p:blipFill rotWithShape="1">
          <a:blip r:embed="rId3"/>
          <a:srcRect l="912" r="912"/>
          <a:stretch/>
        </p:blipFill>
        <p:spPr>
          <a:xfrm>
            <a:off x="-188344" y="8279375"/>
            <a:ext cx="5178059" cy="3339954"/>
          </a:xfrm>
          <a:prstGeom prst="rect">
            <a:avLst/>
          </a:prstGeom>
        </p:spPr>
      </p:pic>
      <p:pic>
        <p:nvPicPr>
          <p:cNvPr id="13320" name="Picture 8" descr="Man Line and Silhouette Black Icon Set. Male Person Pictogram. Business  Profile Symbol Collection. Businessman Sign. Human Face Portrait. Office  People. User's Avatar. Isolated Vector Illustration. 27207087 Vector Art at  Vecteezy">
            <a:extLst>
              <a:ext uri="{FF2B5EF4-FFF2-40B4-BE49-F238E27FC236}">
                <a16:creationId xmlns:a16="http://schemas.microsoft.com/office/drawing/2014/main" id="{C0A44292-D322-4384-E5E2-83EF103599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11078" r="7500" b="13562"/>
          <a:stretch/>
        </p:blipFill>
        <p:spPr bwMode="auto">
          <a:xfrm>
            <a:off x="-430055" y="11739291"/>
            <a:ext cx="1672151" cy="1482505"/>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Roboter-Icon-Vektor. Dünnes Linienzeichen. Isolierte Darstellung ...">
            <a:extLst>
              <a:ext uri="{FF2B5EF4-FFF2-40B4-BE49-F238E27FC236}">
                <a16:creationId xmlns:a16="http://schemas.microsoft.com/office/drawing/2014/main" id="{BB3EE5F5-D71D-A1B1-B899-BB5A991D18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24" t="18771" r="17112" b="17390"/>
          <a:stretch/>
        </p:blipFill>
        <p:spPr bwMode="auto">
          <a:xfrm>
            <a:off x="3439133" y="11793793"/>
            <a:ext cx="1265348" cy="1222722"/>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Speech Bubble Outline Vector Art, Icons, and Graphics for Free Download">
            <a:extLst>
              <a:ext uri="{FF2B5EF4-FFF2-40B4-BE49-F238E27FC236}">
                <a16:creationId xmlns:a16="http://schemas.microsoft.com/office/drawing/2014/main" id="{66442013-2A84-3259-841E-5D8D912B39D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313" t="16486" r="8090" b="16207"/>
          <a:stretch/>
        </p:blipFill>
        <p:spPr bwMode="auto">
          <a:xfrm>
            <a:off x="-260030" y="7146779"/>
            <a:ext cx="2660715" cy="109004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26E9D740-731F-F819-09C2-BBB860912DB5}"/>
              </a:ext>
            </a:extLst>
          </p:cNvPr>
          <p:cNvSpPr txBox="1"/>
          <p:nvPr/>
        </p:nvSpPr>
        <p:spPr>
          <a:xfrm>
            <a:off x="887981" y="11704689"/>
            <a:ext cx="2441590" cy="646331"/>
          </a:xfrm>
          <a:prstGeom prst="rect">
            <a:avLst/>
          </a:prstGeom>
          <a:noFill/>
        </p:spPr>
        <p:txBody>
          <a:bodyPr wrap="square" rtlCol="0">
            <a:spAutoFit/>
          </a:bodyPr>
          <a:lstStyle/>
          <a:p>
            <a:pPr algn="ctr"/>
            <a:r>
              <a:rPr lang="en-US" b="1" dirty="0"/>
              <a:t>Bring me the chair close to the cabinet</a:t>
            </a:r>
          </a:p>
        </p:txBody>
      </p:sp>
      <p:grpSp>
        <p:nvGrpSpPr>
          <p:cNvPr id="3" name="Group 2">
            <a:extLst>
              <a:ext uri="{FF2B5EF4-FFF2-40B4-BE49-F238E27FC236}">
                <a16:creationId xmlns:a16="http://schemas.microsoft.com/office/drawing/2014/main" id="{3A3D6C9F-C64F-D2FA-A727-15A5A1F94888}"/>
              </a:ext>
            </a:extLst>
          </p:cNvPr>
          <p:cNvGrpSpPr>
            <a:grpSpLocks noChangeAspect="1"/>
          </p:cNvGrpSpPr>
          <p:nvPr/>
        </p:nvGrpSpPr>
        <p:grpSpPr>
          <a:xfrm>
            <a:off x="-1866815" y="9150949"/>
            <a:ext cx="14233339" cy="2906150"/>
            <a:chOff x="27729941" y="42912786"/>
            <a:chExt cx="19800318" cy="4042811"/>
          </a:xfrm>
        </p:grpSpPr>
        <p:pic>
          <p:nvPicPr>
            <p:cNvPr id="4" name="Picture 3">
              <a:extLst>
                <a:ext uri="{FF2B5EF4-FFF2-40B4-BE49-F238E27FC236}">
                  <a16:creationId xmlns:a16="http://schemas.microsoft.com/office/drawing/2014/main" id="{F81D22F8-48E0-6FDB-8948-F6CF5AD2F09E}"/>
                </a:ext>
              </a:extLst>
            </p:cNvPr>
            <p:cNvPicPr>
              <a:picLocks noChangeAspect="1"/>
            </p:cNvPicPr>
            <p:nvPr/>
          </p:nvPicPr>
          <p:blipFill>
            <a:blip r:embed="rId7">
              <a:extLst>
                <a:ext uri="{28A0092B-C50C-407E-A947-70E740481C1C}">
                  <a14:useLocalDpi xmlns:a14="http://schemas.microsoft.com/office/drawing/2010/main" val="0"/>
                </a:ext>
              </a:extLst>
            </a:blip>
            <a:srcRect t="55542"/>
            <a:stretch/>
          </p:blipFill>
          <p:spPr>
            <a:xfrm>
              <a:off x="27729941" y="42912786"/>
              <a:ext cx="19800318" cy="4042811"/>
            </a:xfrm>
            <a:prstGeom prst="rect">
              <a:avLst/>
            </a:prstGeom>
          </p:spPr>
        </p:pic>
        <p:pic>
          <p:nvPicPr>
            <p:cNvPr id="5" name="Picture 4">
              <a:extLst>
                <a:ext uri="{FF2B5EF4-FFF2-40B4-BE49-F238E27FC236}">
                  <a16:creationId xmlns:a16="http://schemas.microsoft.com/office/drawing/2014/main" id="{0241125F-DACB-C61D-5A70-2196A8B78453}"/>
                </a:ext>
              </a:extLst>
            </p:cNvPr>
            <p:cNvPicPr>
              <a:picLocks noChangeAspect="1"/>
            </p:cNvPicPr>
            <p:nvPr/>
          </p:nvPicPr>
          <p:blipFill>
            <a:blip r:embed="rId7"/>
            <a:srcRect l="60010" t="63798" r="33705" b="13801"/>
            <a:stretch>
              <a:fillRect/>
            </a:stretch>
          </p:blipFill>
          <p:spPr>
            <a:xfrm>
              <a:off x="46217950" y="43667755"/>
              <a:ext cx="1244600" cy="2037080"/>
            </a:xfrm>
            <a:custGeom>
              <a:avLst/>
              <a:gdLst>
                <a:gd name="connsiteX0" fmla="*/ 1178560 w 1244600"/>
                <a:gd name="connsiteY0" fmla="*/ 0 h 2037080"/>
                <a:gd name="connsiteX1" fmla="*/ 1244600 w 1244600"/>
                <a:gd name="connsiteY1" fmla="*/ 71120 h 2037080"/>
                <a:gd name="connsiteX2" fmla="*/ 1168400 w 1244600"/>
                <a:gd name="connsiteY2" fmla="*/ 86360 h 2037080"/>
                <a:gd name="connsiteX3" fmla="*/ 1168400 w 1244600"/>
                <a:gd name="connsiteY3" fmla="*/ 111760 h 2037080"/>
                <a:gd name="connsiteX4" fmla="*/ 1168400 w 1244600"/>
                <a:gd name="connsiteY4" fmla="*/ 152400 h 2037080"/>
                <a:gd name="connsiteX5" fmla="*/ 1168400 w 1244600"/>
                <a:gd name="connsiteY5" fmla="*/ 223520 h 2037080"/>
                <a:gd name="connsiteX6" fmla="*/ 1163320 w 1244600"/>
                <a:gd name="connsiteY6" fmla="*/ 269240 h 2037080"/>
                <a:gd name="connsiteX7" fmla="*/ 1082040 w 1244600"/>
                <a:gd name="connsiteY7" fmla="*/ 416560 h 2037080"/>
                <a:gd name="connsiteX8" fmla="*/ 1082040 w 1244600"/>
                <a:gd name="connsiteY8" fmla="*/ 436880 h 2037080"/>
                <a:gd name="connsiteX9" fmla="*/ 853440 w 1244600"/>
                <a:gd name="connsiteY9" fmla="*/ 828040 h 2037080"/>
                <a:gd name="connsiteX10" fmla="*/ 650240 w 1244600"/>
                <a:gd name="connsiteY10" fmla="*/ 1249680 h 2037080"/>
                <a:gd name="connsiteX11" fmla="*/ 609600 w 1244600"/>
                <a:gd name="connsiteY11" fmla="*/ 1320800 h 2037080"/>
                <a:gd name="connsiteX12" fmla="*/ 584200 w 1244600"/>
                <a:gd name="connsiteY12" fmla="*/ 1320800 h 2037080"/>
                <a:gd name="connsiteX13" fmla="*/ 563880 w 1244600"/>
                <a:gd name="connsiteY13" fmla="*/ 1320800 h 2037080"/>
                <a:gd name="connsiteX14" fmla="*/ 548640 w 1244600"/>
                <a:gd name="connsiteY14" fmla="*/ 1336040 h 2037080"/>
                <a:gd name="connsiteX15" fmla="*/ 548640 w 1244600"/>
                <a:gd name="connsiteY15" fmla="*/ 1361440 h 2037080"/>
                <a:gd name="connsiteX16" fmla="*/ 548640 w 1244600"/>
                <a:gd name="connsiteY16" fmla="*/ 1371600 h 2037080"/>
                <a:gd name="connsiteX17" fmla="*/ 579120 w 1244600"/>
                <a:gd name="connsiteY17" fmla="*/ 1422400 h 2037080"/>
                <a:gd name="connsiteX18" fmla="*/ 447040 w 1244600"/>
                <a:gd name="connsiteY18" fmla="*/ 1605280 h 2037080"/>
                <a:gd name="connsiteX19" fmla="*/ 421640 w 1244600"/>
                <a:gd name="connsiteY19" fmla="*/ 1656080 h 2037080"/>
                <a:gd name="connsiteX20" fmla="*/ 386080 w 1244600"/>
                <a:gd name="connsiteY20" fmla="*/ 1717040 h 2037080"/>
                <a:gd name="connsiteX21" fmla="*/ 309880 w 1244600"/>
                <a:gd name="connsiteY21" fmla="*/ 1798320 h 2037080"/>
                <a:gd name="connsiteX22" fmla="*/ 248920 w 1244600"/>
                <a:gd name="connsiteY22" fmla="*/ 1935480 h 2037080"/>
                <a:gd name="connsiteX23" fmla="*/ 203200 w 1244600"/>
                <a:gd name="connsiteY23" fmla="*/ 2037080 h 2037080"/>
                <a:gd name="connsiteX24" fmla="*/ 5080 w 1244600"/>
                <a:gd name="connsiteY24" fmla="*/ 2001520 h 2037080"/>
                <a:gd name="connsiteX25" fmla="*/ 0 w 1244600"/>
                <a:gd name="connsiteY25" fmla="*/ 1625600 h 2037080"/>
                <a:gd name="connsiteX26" fmla="*/ 878840 w 1244600"/>
                <a:gd name="connsiteY26" fmla="*/ 101600 h 2037080"/>
                <a:gd name="connsiteX27" fmla="*/ 960120 w 1244600"/>
                <a:gd name="connsiteY27" fmla="*/ 30480 h 2037080"/>
                <a:gd name="connsiteX28" fmla="*/ 975360 w 1244600"/>
                <a:gd name="connsiteY28" fmla="*/ 20320 h 203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44600" h="2037080">
                  <a:moveTo>
                    <a:pt x="1178560" y="0"/>
                  </a:moveTo>
                  <a:lnTo>
                    <a:pt x="1244600" y="71120"/>
                  </a:lnTo>
                  <a:lnTo>
                    <a:pt x="1168400" y="86360"/>
                  </a:lnTo>
                  <a:lnTo>
                    <a:pt x="1168400" y="111760"/>
                  </a:lnTo>
                  <a:lnTo>
                    <a:pt x="1168400" y="152400"/>
                  </a:lnTo>
                  <a:lnTo>
                    <a:pt x="1168400" y="223520"/>
                  </a:lnTo>
                  <a:lnTo>
                    <a:pt x="1163320" y="269240"/>
                  </a:lnTo>
                  <a:lnTo>
                    <a:pt x="1082040" y="416560"/>
                  </a:lnTo>
                  <a:lnTo>
                    <a:pt x="1082040" y="436880"/>
                  </a:lnTo>
                  <a:lnTo>
                    <a:pt x="853440" y="828040"/>
                  </a:lnTo>
                  <a:lnTo>
                    <a:pt x="650240" y="1249680"/>
                  </a:lnTo>
                  <a:lnTo>
                    <a:pt x="609600" y="1320800"/>
                  </a:lnTo>
                  <a:lnTo>
                    <a:pt x="584200" y="1320800"/>
                  </a:lnTo>
                  <a:lnTo>
                    <a:pt x="563880" y="1320800"/>
                  </a:lnTo>
                  <a:lnTo>
                    <a:pt x="548640" y="1336040"/>
                  </a:lnTo>
                  <a:lnTo>
                    <a:pt x="548640" y="1361440"/>
                  </a:lnTo>
                  <a:lnTo>
                    <a:pt x="548640" y="1371600"/>
                  </a:lnTo>
                  <a:lnTo>
                    <a:pt x="579120" y="1422400"/>
                  </a:lnTo>
                  <a:lnTo>
                    <a:pt x="447040" y="1605280"/>
                  </a:lnTo>
                  <a:lnTo>
                    <a:pt x="421640" y="1656080"/>
                  </a:lnTo>
                  <a:lnTo>
                    <a:pt x="386080" y="1717040"/>
                  </a:lnTo>
                  <a:lnTo>
                    <a:pt x="309880" y="1798320"/>
                  </a:lnTo>
                  <a:lnTo>
                    <a:pt x="248920" y="1935480"/>
                  </a:lnTo>
                  <a:lnTo>
                    <a:pt x="203200" y="2037080"/>
                  </a:lnTo>
                  <a:lnTo>
                    <a:pt x="5080" y="2001520"/>
                  </a:lnTo>
                  <a:cubicBezTo>
                    <a:pt x="3388" y="1876212"/>
                    <a:pt x="1692" y="1750908"/>
                    <a:pt x="0" y="1625600"/>
                  </a:cubicBezTo>
                  <a:lnTo>
                    <a:pt x="878840" y="101600"/>
                  </a:lnTo>
                  <a:lnTo>
                    <a:pt x="960120" y="30480"/>
                  </a:lnTo>
                  <a:lnTo>
                    <a:pt x="975360" y="20320"/>
                  </a:lnTo>
                  <a:close/>
                </a:path>
              </a:pathLst>
            </a:custGeom>
          </p:spPr>
        </p:pic>
      </p:grpSp>
      <p:grpSp>
        <p:nvGrpSpPr>
          <p:cNvPr id="7" name="Group 6">
            <a:extLst>
              <a:ext uri="{FF2B5EF4-FFF2-40B4-BE49-F238E27FC236}">
                <a16:creationId xmlns:a16="http://schemas.microsoft.com/office/drawing/2014/main" id="{659B90FF-271B-EA62-2451-5C1B2F78E6FA}"/>
              </a:ext>
            </a:extLst>
          </p:cNvPr>
          <p:cNvGrpSpPr>
            <a:grpSpLocks noChangeAspect="1"/>
          </p:cNvGrpSpPr>
          <p:nvPr/>
        </p:nvGrpSpPr>
        <p:grpSpPr>
          <a:xfrm>
            <a:off x="6096000" y="12244108"/>
            <a:ext cx="8636355" cy="3240000"/>
            <a:chOff x="903154" y="20948579"/>
            <a:chExt cx="10020815" cy="3759393"/>
          </a:xfrm>
        </p:grpSpPr>
        <p:pic>
          <p:nvPicPr>
            <p:cNvPr id="8" name="Picture 7">
              <a:extLst>
                <a:ext uri="{FF2B5EF4-FFF2-40B4-BE49-F238E27FC236}">
                  <a16:creationId xmlns:a16="http://schemas.microsoft.com/office/drawing/2014/main" id="{B3988251-E39B-6BC9-E19C-4897BE074C1B}"/>
                </a:ext>
              </a:extLst>
            </p:cNvPr>
            <p:cNvPicPr>
              <a:picLocks noChangeAspect="1"/>
            </p:cNvPicPr>
            <p:nvPr/>
          </p:nvPicPr>
          <p:blipFill>
            <a:blip r:embed="rId8"/>
            <a:stretch>
              <a:fillRect/>
            </a:stretch>
          </p:blipFill>
          <p:spPr>
            <a:xfrm>
              <a:off x="903154" y="20948579"/>
              <a:ext cx="10020815" cy="3759393"/>
            </a:xfrm>
            <a:prstGeom prst="rect">
              <a:avLst/>
            </a:prstGeom>
          </p:spPr>
        </p:pic>
        <p:pic>
          <p:nvPicPr>
            <p:cNvPr id="9" name="Picture 8">
              <a:extLst>
                <a:ext uri="{FF2B5EF4-FFF2-40B4-BE49-F238E27FC236}">
                  <a16:creationId xmlns:a16="http://schemas.microsoft.com/office/drawing/2014/main" id="{1BD423C3-C1B0-388D-EE88-69FD063225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358" y="21413793"/>
              <a:ext cx="4916066" cy="3217789"/>
            </a:xfrm>
            <a:prstGeom prst="rect">
              <a:avLst/>
            </a:prstGeom>
          </p:spPr>
        </p:pic>
        <p:sp>
          <p:nvSpPr>
            <p:cNvPr id="10" name="Rectangle: Rounded Corners 1034">
              <a:extLst>
                <a:ext uri="{FF2B5EF4-FFF2-40B4-BE49-F238E27FC236}">
                  <a16:creationId xmlns:a16="http://schemas.microsoft.com/office/drawing/2014/main" id="{A4E27AEA-86B3-BFB3-96B7-52DBFA8C258F}"/>
                </a:ext>
              </a:extLst>
            </p:cNvPr>
            <p:cNvSpPr/>
            <p:nvPr/>
          </p:nvSpPr>
          <p:spPr>
            <a:xfrm>
              <a:off x="1381016" y="24203594"/>
              <a:ext cx="4052356" cy="297216"/>
            </a:xfrm>
            <a:prstGeom prst="roundRect">
              <a:avLst>
                <a:gd name="adj" fmla="val 37766"/>
              </a:avLst>
            </a:prstGeom>
            <a:solidFill>
              <a:schemeClr val="bg1"/>
            </a:solidFill>
            <a:ln w="19050" cap="flat" cmpd="sng" algn="ctr">
              <a:solidFill>
                <a:schemeClr val="bg2">
                  <a:lumMod val="75000"/>
                </a:schemeClr>
              </a:solidFill>
              <a:prstDash val="solid"/>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sz="1600" b="0" i="0" u="none" strike="noStrike" kern="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Roboto Light" panose="02000000000000000000" pitchFamily="2" charset="0"/>
                </a:rPr>
                <a:t> </a:t>
              </a:r>
              <a:r>
                <a:rPr lang="en-US" sz="1600" kern="0" dirty="0">
                  <a:solidFill>
                    <a:srgbClr val="000000"/>
                  </a:solidFill>
                  <a:latin typeface="Roboto Light" panose="02000000000000000000" pitchFamily="2" charset="0"/>
                  <a:ea typeface="Roboto Light" panose="02000000000000000000" pitchFamily="2" charset="0"/>
                  <a:cs typeface="Roboto Light" panose="02000000000000000000" pitchFamily="2" charset="0"/>
                </a:rPr>
                <a:t>Monitor standing on the desk</a:t>
              </a:r>
              <a:endParaRPr kumimoji="0" lang="en-US" sz="1600" b="0" i="0" u="none" strike="noStrike" kern="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Roboto Light" panose="02000000000000000000" pitchFamily="2" charset="0"/>
              </a:endParaRPr>
            </a:p>
          </p:txBody>
        </p:sp>
      </p:grpSp>
      <p:sp>
        <p:nvSpPr>
          <p:cNvPr id="13" name="TextBox 12">
            <a:extLst>
              <a:ext uri="{FF2B5EF4-FFF2-40B4-BE49-F238E27FC236}">
                <a16:creationId xmlns:a16="http://schemas.microsoft.com/office/drawing/2014/main" id="{74638264-1897-D8B0-EE99-3ADED6E6D263}"/>
              </a:ext>
            </a:extLst>
          </p:cNvPr>
          <p:cNvSpPr txBox="1"/>
          <p:nvPr/>
        </p:nvSpPr>
        <p:spPr>
          <a:xfrm>
            <a:off x="290324" y="5726035"/>
            <a:ext cx="11479645" cy="461665"/>
          </a:xfrm>
          <a:prstGeom prst="rect">
            <a:avLst/>
          </a:prstGeom>
          <a:noFill/>
        </p:spPr>
        <p:txBody>
          <a:bodyPr wrap="square">
            <a:spAutoFit/>
          </a:bodyPr>
          <a:lstStyle/>
          <a:p>
            <a:r>
              <a:rPr lang="en-US" sz="2400" dirty="0"/>
              <a:t>🤔 </a:t>
            </a:r>
            <a:r>
              <a:rPr lang="en-US" sz="2400" b="1" dirty="0"/>
              <a:t>Goal</a:t>
            </a:r>
            <a:r>
              <a:rPr lang="en-US" sz="2400" dirty="0"/>
              <a:t>: </a:t>
            </a:r>
            <a:r>
              <a:rPr lang="en-US" sz="2400" dirty="0">
                <a:latin typeface="+mj-lt"/>
                <a:ea typeface="Roboto Condensed Condensed" panose="02000000000000000000" pitchFamily="2" charset="0"/>
              </a:rPr>
              <a:t>Integrate Object &amp; Relationship understanding in radiance fields</a:t>
            </a:r>
          </a:p>
        </p:txBody>
      </p:sp>
      <p:pic>
        <p:nvPicPr>
          <p:cNvPr id="14" name="Picture 13">
            <a:extLst>
              <a:ext uri="{FF2B5EF4-FFF2-40B4-BE49-F238E27FC236}">
                <a16:creationId xmlns:a16="http://schemas.microsoft.com/office/drawing/2014/main" id="{D55E279F-A57D-3FF1-4791-B51560899AA6}"/>
              </a:ext>
            </a:extLst>
          </p:cNvPr>
          <p:cNvPicPr>
            <a:picLocks noChangeAspect="1"/>
          </p:cNvPicPr>
          <p:nvPr/>
        </p:nvPicPr>
        <p:blipFill>
          <a:blip r:embed="rId10">
            <a:clrChange>
              <a:clrFrom>
                <a:srgbClr val="E7E7E7"/>
              </a:clrFrom>
              <a:clrTo>
                <a:srgbClr val="E7E7E7">
                  <a:alpha val="0"/>
                </a:srgbClr>
              </a:clrTo>
            </a:clrChange>
            <a:extLst>
              <a:ext uri="{28A0092B-C50C-407E-A947-70E740481C1C}">
                <a14:useLocalDpi xmlns:a14="http://schemas.microsoft.com/office/drawing/2010/main" val="0"/>
              </a:ext>
            </a:extLst>
          </a:blip>
          <a:stretch>
            <a:fillRect/>
          </a:stretch>
        </p:blipFill>
        <p:spPr>
          <a:xfrm>
            <a:off x="6685640" y="1352771"/>
            <a:ext cx="4370287" cy="2903251"/>
          </a:xfrm>
          <a:prstGeom prst="rect">
            <a:avLst/>
          </a:prstGeom>
        </p:spPr>
      </p:pic>
      <p:sp>
        <p:nvSpPr>
          <p:cNvPr id="15" name="TextBox 14">
            <a:extLst>
              <a:ext uri="{FF2B5EF4-FFF2-40B4-BE49-F238E27FC236}">
                <a16:creationId xmlns:a16="http://schemas.microsoft.com/office/drawing/2014/main" id="{D85E335C-4C4F-FA95-F5D3-33AB75645F8D}"/>
              </a:ext>
            </a:extLst>
          </p:cNvPr>
          <p:cNvSpPr txBox="1"/>
          <p:nvPr/>
        </p:nvSpPr>
        <p:spPr>
          <a:xfrm>
            <a:off x="422031" y="6313615"/>
            <a:ext cx="10633896" cy="276999"/>
          </a:xfrm>
          <a:prstGeom prst="rect">
            <a:avLst/>
          </a:prstGeom>
          <a:noFill/>
        </p:spPr>
        <p:txBody>
          <a:bodyPr wrap="square" rtlCol="0">
            <a:spAutoFit/>
          </a:bodyPr>
          <a:lstStyle/>
          <a:p>
            <a:r>
              <a:rPr lang="en-US" sz="1200" dirty="0">
                <a:solidFill>
                  <a:schemeClr val="bg2">
                    <a:lumMod val="25000"/>
                  </a:schemeClr>
                </a:solidFill>
                <a:latin typeface="+mj-lt"/>
              </a:rPr>
              <a:t>[1] Koch et al.: </a:t>
            </a:r>
            <a:r>
              <a:rPr lang="en-US" sz="1200" u="sng" dirty="0">
                <a:solidFill>
                  <a:schemeClr val="bg2">
                    <a:lumMod val="25000"/>
                  </a:schemeClr>
                </a:solidFill>
                <a:latin typeface="+mj-lt"/>
              </a:rPr>
              <a:t>Open3DSG: Open-Vocabulary 3D Scene Graph Prediction from Point Clouds with </a:t>
            </a:r>
            <a:r>
              <a:rPr lang="en-US" sz="1200" u="sng" dirty="0" err="1">
                <a:solidFill>
                  <a:schemeClr val="bg2">
                    <a:lumMod val="25000"/>
                  </a:schemeClr>
                </a:solidFill>
                <a:latin typeface="+mj-lt"/>
              </a:rPr>
              <a:t>Queryable</a:t>
            </a:r>
            <a:r>
              <a:rPr lang="en-US" sz="1200" u="sng" dirty="0">
                <a:solidFill>
                  <a:schemeClr val="bg2">
                    <a:lumMod val="25000"/>
                  </a:schemeClr>
                </a:solidFill>
                <a:latin typeface="+mj-lt"/>
              </a:rPr>
              <a:t> Objects and Open-Set Relationships</a:t>
            </a:r>
            <a:r>
              <a:rPr lang="en-US" sz="1200" dirty="0">
                <a:solidFill>
                  <a:schemeClr val="bg2">
                    <a:lumMod val="25000"/>
                  </a:schemeClr>
                </a:solidFill>
                <a:latin typeface="+mj-lt"/>
              </a:rPr>
              <a:t>, CVPR’2024</a:t>
            </a:r>
          </a:p>
        </p:txBody>
      </p:sp>
      <p:pic>
        <p:nvPicPr>
          <p:cNvPr id="16" name="Picture 15">
            <a:extLst>
              <a:ext uri="{FF2B5EF4-FFF2-40B4-BE49-F238E27FC236}">
                <a16:creationId xmlns:a16="http://schemas.microsoft.com/office/drawing/2014/main" id="{525486E1-138E-3BE9-D38D-BE37DC4B5C0A}"/>
              </a:ext>
            </a:extLst>
          </p:cNvPr>
          <p:cNvPicPr>
            <a:picLocks noChangeAspect="1"/>
          </p:cNvPicPr>
          <p:nvPr/>
        </p:nvPicPr>
        <p:blipFill rotWithShape="1">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l="7599" t="8458" r="5680" b="1523"/>
          <a:stretch/>
        </p:blipFill>
        <p:spPr>
          <a:xfrm>
            <a:off x="12417522" y="1352771"/>
            <a:ext cx="5071634" cy="3265794"/>
          </a:xfrm>
          <a:prstGeom prst="rect">
            <a:avLst/>
          </a:prstGeom>
        </p:spPr>
      </p:pic>
      <p:sp>
        <p:nvSpPr>
          <p:cNvPr id="18" name="TextBox 17">
            <a:extLst>
              <a:ext uri="{FF2B5EF4-FFF2-40B4-BE49-F238E27FC236}">
                <a16:creationId xmlns:a16="http://schemas.microsoft.com/office/drawing/2014/main" id="{61EC5336-3221-3DCD-3EB6-8B7B7101CAFB}"/>
              </a:ext>
            </a:extLst>
          </p:cNvPr>
          <p:cNvSpPr txBox="1"/>
          <p:nvPr/>
        </p:nvSpPr>
        <p:spPr>
          <a:xfrm>
            <a:off x="12279752" y="4612550"/>
            <a:ext cx="6721706" cy="1107996"/>
          </a:xfrm>
          <a:prstGeom prst="rect">
            <a:avLst/>
          </a:prstGeom>
          <a:noFill/>
        </p:spPr>
        <p:txBody>
          <a:bodyPr wrap="square">
            <a:spAutoFit/>
          </a:bodyPr>
          <a:lstStyle/>
          <a:p>
            <a:r>
              <a:rPr lang="en-US" dirty="0"/>
              <a:t>🙂 3D Scene Graphs can model complex scene elements</a:t>
            </a:r>
          </a:p>
          <a:p>
            <a:pPr marL="914400" lvl="1" indent="-457200">
              <a:buFont typeface="Arial" panose="020B0604020202020204" pitchFamily="34" charset="0"/>
              <a:buChar char="•"/>
            </a:pPr>
            <a:r>
              <a:rPr lang="en-US" sz="1600" dirty="0">
                <a:latin typeface="+mj-lt"/>
              </a:rPr>
              <a:t>Objects</a:t>
            </a:r>
          </a:p>
          <a:p>
            <a:pPr marL="914400" lvl="1" indent="-457200">
              <a:buFont typeface="Arial" panose="020B0604020202020204" pitchFamily="34" charset="0"/>
              <a:buChar char="•"/>
            </a:pPr>
            <a:r>
              <a:rPr lang="en-US" sz="1600" dirty="0">
                <a:latin typeface="+mj-lt"/>
              </a:rPr>
              <a:t>Relationships</a:t>
            </a:r>
          </a:p>
          <a:p>
            <a:pPr marL="914400" lvl="1" indent="-457200">
              <a:buFont typeface="Arial" panose="020B0604020202020204" pitchFamily="34" charset="0"/>
              <a:buChar char="•"/>
            </a:pPr>
            <a:r>
              <a:rPr lang="en-US" sz="1600" dirty="0">
                <a:latin typeface="+mj-lt"/>
              </a:rPr>
              <a:t>Affordances</a:t>
            </a:r>
          </a:p>
        </p:txBody>
      </p:sp>
      <p:sp>
        <p:nvSpPr>
          <p:cNvPr id="19" name="TextBox 18">
            <a:extLst>
              <a:ext uri="{FF2B5EF4-FFF2-40B4-BE49-F238E27FC236}">
                <a16:creationId xmlns:a16="http://schemas.microsoft.com/office/drawing/2014/main" id="{33786246-7B7D-B304-0DCD-AEF581269ADF}"/>
              </a:ext>
            </a:extLst>
          </p:cNvPr>
          <p:cNvSpPr txBox="1"/>
          <p:nvPr/>
        </p:nvSpPr>
        <p:spPr>
          <a:xfrm>
            <a:off x="13903447" y="4930616"/>
            <a:ext cx="3238793" cy="584775"/>
          </a:xfrm>
          <a:prstGeom prst="rect">
            <a:avLst/>
          </a:prstGeom>
          <a:noFill/>
        </p:spPr>
        <p:txBody>
          <a:bodyPr wrap="square">
            <a:spAutoFit/>
          </a:bodyPr>
          <a:lstStyle/>
          <a:p>
            <a:pPr marL="1371600" lvl="2" indent="-457200">
              <a:buFont typeface="Arial" panose="020B0604020202020204" pitchFamily="34" charset="0"/>
              <a:buChar char="•"/>
            </a:pPr>
            <a:r>
              <a:rPr lang="en-US" sz="1600" dirty="0">
                <a:latin typeface="+mj-lt"/>
              </a:rPr>
              <a:t>Attributes</a:t>
            </a:r>
          </a:p>
          <a:p>
            <a:pPr marL="1371600" lvl="2" indent="-457200">
              <a:buFont typeface="Arial" panose="020B0604020202020204" pitchFamily="34" charset="0"/>
              <a:buChar char="•"/>
            </a:pPr>
            <a:r>
              <a:rPr lang="en-US" sz="1600" dirty="0">
                <a:latin typeface="+mj-lt"/>
              </a:rPr>
              <a:t>Etc.</a:t>
            </a:r>
          </a:p>
        </p:txBody>
      </p:sp>
      <p:sp>
        <p:nvSpPr>
          <p:cNvPr id="20" name="TextBox 19">
            <a:extLst>
              <a:ext uri="{FF2B5EF4-FFF2-40B4-BE49-F238E27FC236}">
                <a16:creationId xmlns:a16="http://schemas.microsoft.com/office/drawing/2014/main" id="{06BECACF-AA05-FFC2-641B-B4990D773AC1}"/>
              </a:ext>
            </a:extLst>
          </p:cNvPr>
          <p:cNvSpPr txBox="1"/>
          <p:nvPr/>
        </p:nvSpPr>
        <p:spPr>
          <a:xfrm>
            <a:off x="6239718" y="4178584"/>
            <a:ext cx="5952282" cy="1326645"/>
          </a:xfrm>
          <a:prstGeom prst="rect">
            <a:avLst/>
          </a:prstGeom>
          <a:noFill/>
        </p:spPr>
        <p:txBody>
          <a:bodyPr wrap="square" rtlCol="0">
            <a:spAutoFit/>
          </a:bodyPr>
          <a:lstStyle/>
          <a:p>
            <a:pPr>
              <a:lnSpc>
                <a:spcPct val="125000"/>
              </a:lnSpc>
            </a:pPr>
            <a:r>
              <a:rPr lang="en-US" sz="2200" dirty="0">
                <a:latin typeface="+mj-lt"/>
              </a:rPr>
              <a:t>🙂 Open-Vocabulary Objects &amp; Relationships</a:t>
            </a:r>
          </a:p>
          <a:p>
            <a:pPr>
              <a:lnSpc>
                <a:spcPct val="125000"/>
              </a:lnSpc>
            </a:pPr>
            <a:r>
              <a:rPr lang="en-US" sz="2200" dirty="0">
                <a:latin typeface="+mj-lt"/>
              </a:rPr>
              <a:t>☹️ Requires point-clouds, expensive training &amp;    </a:t>
            </a:r>
            <a:r>
              <a:rPr lang="en-US" sz="2200" dirty="0">
                <a:solidFill>
                  <a:schemeClr val="bg1"/>
                </a:solidFill>
                <a:latin typeface="+mj-lt"/>
              </a:rPr>
              <a:t>-</a:t>
            </a:r>
            <a:r>
              <a:rPr lang="en-US" sz="2200" dirty="0">
                <a:latin typeface="+mj-lt"/>
              </a:rPr>
              <a:t>    static (non-interactive) inference</a:t>
            </a:r>
          </a:p>
        </p:txBody>
      </p:sp>
      <p:pic>
        <p:nvPicPr>
          <p:cNvPr id="21" name="Picture 20">
            <a:extLst>
              <a:ext uri="{FF2B5EF4-FFF2-40B4-BE49-F238E27FC236}">
                <a16:creationId xmlns:a16="http://schemas.microsoft.com/office/drawing/2014/main" id="{69DC6A9D-6378-CF57-C72F-8D8E93731266}"/>
              </a:ext>
            </a:extLst>
          </p:cNvPr>
          <p:cNvPicPr>
            <a:picLocks noChangeAspect="1"/>
          </p:cNvPicPr>
          <p:nvPr/>
        </p:nvPicPr>
        <p:blipFill rotWithShape="1">
          <a:blip r:embed="rId3"/>
          <a:srcRect l="912" r="912"/>
          <a:stretch/>
        </p:blipFill>
        <p:spPr>
          <a:xfrm>
            <a:off x="738776" y="1067901"/>
            <a:ext cx="4724566" cy="3047442"/>
          </a:xfrm>
          <a:prstGeom prst="rect">
            <a:avLst/>
          </a:prstGeom>
        </p:spPr>
      </p:pic>
      <p:pic>
        <p:nvPicPr>
          <p:cNvPr id="22" name="Picture 8" descr="Man Line and Silhouette Black Icon Set. Male Person Pictogram. Business  Profile Symbol Collection. Businessman Sign. Human Face Portrait. Office  People. User's Avatar. Isolated Vector Illustration. 27207087 Vector Art at  Vecteezy">
            <a:extLst>
              <a:ext uri="{FF2B5EF4-FFF2-40B4-BE49-F238E27FC236}">
                <a16:creationId xmlns:a16="http://schemas.microsoft.com/office/drawing/2014/main" id="{4009E073-8C96-AFA0-B7C3-A75F11A47C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11078" r="7500" b="13562"/>
          <a:stretch/>
        </p:blipFill>
        <p:spPr bwMode="auto">
          <a:xfrm>
            <a:off x="696914" y="4146530"/>
            <a:ext cx="1525446" cy="13524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Roboter-Icon-Vektor. Dünnes Linienzeichen. Isolierte Darstellung ...">
            <a:extLst>
              <a:ext uri="{FF2B5EF4-FFF2-40B4-BE49-F238E27FC236}">
                <a16:creationId xmlns:a16="http://schemas.microsoft.com/office/drawing/2014/main" id="{B0F4ECF6-BBDF-50E1-6E3B-8EFEF7A6F6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24" t="18771" r="17112" b="17390"/>
          <a:stretch/>
        </p:blipFill>
        <p:spPr bwMode="auto">
          <a:xfrm>
            <a:off x="4125990" y="4194946"/>
            <a:ext cx="1154333" cy="1115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Speech Bubble Outline Vector Art, Icons, and Graphics for Free Download">
            <a:extLst>
              <a:ext uri="{FF2B5EF4-FFF2-40B4-BE49-F238E27FC236}">
                <a16:creationId xmlns:a16="http://schemas.microsoft.com/office/drawing/2014/main" id="{8EB0368F-6414-4EE2-A5C5-0B3633438F8E}"/>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313" t="16486" r="8090" b="16207"/>
          <a:stretch/>
        </p:blipFill>
        <p:spPr bwMode="auto">
          <a:xfrm>
            <a:off x="1815982" y="4030116"/>
            <a:ext cx="2427279" cy="99440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69583D3-EBB7-CF73-CD88-5019CCFB5560}"/>
              </a:ext>
            </a:extLst>
          </p:cNvPr>
          <p:cNvSpPr txBox="1"/>
          <p:nvPr/>
        </p:nvSpPr>
        <p:spPr>
          <a:xfrm>
            <a:off x="1950987" y="4161174"/>
            <a:ext cx="2172892" cy="523220"/>
          </a:xfrm>
          <a:prstGeom prst="rect">
            <a:avLst/>
          </a:prstGeom>
          <a:noFill/>
        </p:spPr>
        <p:txBody>
          <a:bodyPr wrap="square" rtlCol="0">
            <a:spAutoFit/>
          </a:bodyPr>
          <a:lstStyle/>
          <a:p>
            <a:pPr algn="ctr"/>
            <a:r>
              <a:rPr lang="en-US" sz="1400" b="1" dirty="0"/>
              <a:t>Bring me the chair close to the cabinet</a:t>
            </a:r>
          </a:p>
        </p:txBody>
      </p:sp>
      <p:sp>
        <p:nvSpPr>
          <p:cNvPr id="26" name="TextBox 25">
            <a:extLst>
              <a:ext uri="{FF2B5EF4-FFF2-40B4-BE49-F238E27FC236}">
                <a16:creationId xmlns:a16="http://schemas.microsoft.com/office/drawing/2014/main" id="{0C2AA6FA-3072-6AC9-7FCD-46CEB662B1DD}"/>
              </a:ext>
            </a:extLst>
          </p:cNvPr>
          <p:cNvSpPr txBox="1"/>
          <p:nvPr/>
        </p:nvSpPr>
        <p:spPr>
          <a:xfrm>
            <a:off x="6320117" y="1206444"/>
            <a:ext cx="5516266" cy="18551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Open3DSG (Open-Vocabulary 3D Scene Graphs)</a:t>
            </a:r>
          </a:p>
        </p:txBody>
      </p:sp>
    </p:spTree>
    <p:extLst>
      <p:ext uri="{BB962C8B-B14F-4D97-AF65-F5344CB8AC3E}">
        <p14:creationId xmlns:p14="http://schemas.microsoft.com/office/powerpoint/2010/main" val="293411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0C5B-028F-F79E-D0CB-1BF3B20A6201}"/>
              </a:ext>
            </a:extLst>
          </p:cNvPr>
          <p:cNvSpPr>
            <a:spLocks noGrp="1"/>
          </p:cNvSpPr>
          <p:nvPr>
            <p:ph type="title" idx="4294967295"/>
          </p:nvPr>
        </p:nvSpPr>
        <p:spPr>
          <a:xfrm>
            <a:off x="422031" y="365125"/>
            <a:ext cx="10931769" cy="602581"/>
          </a:xfrm>
        </p:spPr>
        <p:txBody>
          <a:bodyPr>
            <a:normAutofit fontScale="90000"/>
          </a:bodyPr>
          <a:lstStyle/>
          <a:p>
            <a:r>
              <a:rPr lang="en-US" dirty="0" err="1"/>
              <a:t>RelationField</a:t>
            </a:r>
            <a:r>
              <a:rPr lang="en-US" dirty="0"/>
              <a:t> Training</a:t>
            </a:r>
          </a:p>
        </p:txBody>
      </p:sp>
      <p:sp>
        <p:nvSpPr>
          <p:cNvPr id="4" name="Slide Number Placeholder 3">
            <a:extLst>
              <a:ext uri="{FF2B5EF4-FFF2-40B4-BE49-F238E27FC236}">
                <a16:creationId xmlns:a16="http://schemas.microsoft.com/office/drawing/2014/main" id="{19A13013-5F77-8D6B-652D-22C91AEB48DD}"/>
              </a:ext>
            </a:extLst>
          </p:cNvPr>
          <p:cNvSpPr>
            <a:spLocks noGrp="1"/>
          </p:cNvSpPr>
          <p:nvPr>
            <p:ph type="sldNum" sz="quarter" idx="12"/>
          </p:nvPr>
        </p:nvSpPr>
        <p:spPr/>
        <p:txBody>
          <a:bodyPr/>
          <a:lstStyle/>
          <a:p>
            <a:fld id="{BB18FC55-2971-42FD-9291-C4F9D80869B9}" type="slidenum">
              <a:rPr lang="en-US" smtClean="0"/>
              <a:pPr/>
              <a:t>4</a:t>
            </a:fld>
            <a:endParaRPr lang="en-US" dirty="0"/>
          </a:p>
        </p:txBody>
      </p:sp>
      <p:pic>
        <p:nvPicPr>
          <p:cNvPr id="14" name="Picture 13">
            <a:extLst>
              <a:ext uri="{FF2B5EF4-FFF2-40B4-BE49-F238E27FC236}">
                <a16:creationId xmlns:a16="http://schemas.microsoft.com/office/drawing/2014/main" id="{27595F3C-687E-E328-37CE-CC9968BF0962}"/>
              </a:ext>
            </a:extLst>
          </p:cNvPr>
          <p:cNvPicPr>
            <a:picLocks noChangeAspect="1"/>
          </p:cNvPicPr>
          <p:nvPr/>
        </p:nvPicPr>
        <p:blipFill>
          <a:blip r:embed="rId3"/>
          <a:stretch>
            <a:fillRect/>
          </a:stretch>
        </p:blipFill>
        <p:spPr>
          <a:xfrm>
            <a:off x="812019" y="1773401"/>
            <a:ext cx="10705464" cy="2497138"/>
          </a:xfrm>
          <a:prstGeom prst="rect">
            <a:avLst/>
          </a:prstGeom>
        </p:spPr>
      </p:pic>
      <p:sp>
        <p:nvSpPr>
          <p:cNvPr id="15" name="Content Placeholder 3">
            <a:extLst>
              <a:ext uri="{FF2B5EF4-FFF2-40B4-BE49-F238E27FC236}">
                <a16:creationId xmlns:a16="http://schemas.microsoft.com/office/drawing/2014/main" id="{9962FAA2-8219-63EE-D5B7-568CB0CD4672}"/>
              </a:ext>
            </a:extLst>
          </p:cNvPr>
          <p:cNvSpPr txBox="1">
            <a:spLocks/>
          </p:cNvSpPr>
          <p:nvPr/>
        </p:nvSpPr>
        <p:spPr>
          <a:xfrm>
            <a:off x="885138" y="4533030"/>
            <a:ext cx="3945372" cy="155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Radiance field equation:</a:t>
            </a:r>
          </a:p>
          <a:p>
            <a:endParaRPr lang="en-US" sz="2400" dirty="0"/>
          </a:p>
          <a:p>
            <a:pPr marL="0" indent="0">
              <a:buNone/>
            </a:pPr>
            <a:r>
              <a:rPr lang="en-US" sz="1400" dirty="0"/>
              <a:t>Loss function:</a:t>
            </a:r>
          </a:p>
        </p:txBody>
      </p:sp>
      <p:pic>
        <p:nvPicPr>
          <p:cNvPr id="16" name="Picture 15">
            <a:extLst>
              <a:ext uri="{FF2B5EF4-FFF2-40B4-BE49-F238E27FC236}">
                <a16:creationId xmlns:a16="http://schemas.microsoft.com/office/drawing/2014/main" id="{98CFC503-4C64-BE13-ADBE-A9B298AD6B3D}"/>
              </a:ext>
            </a:extLst>
          </p:cNvPr>
          <p:cNvPicPr>
            <a:picLocks noChangeAspect="1"/>
          </p:cNvPicPr>
          <p:nvPr/>
        </p:nvPicPr>
        <p:blipFill rotWithShape="1">
          <a:blip r:embed="rId3"/>
          <a:srcRect l="59060"/>
          <a:stretch/>
        </p:blipFill>
        <p:spPr>
          <a:xfrm>
            <a:off x="7134406" y="1773401"/>
            <a:ext cx="4382864" cy="2497138"/>
          </a:xfrm>
          <a:prstGeom prst="rect">
            <a:avLst/>
          </a:prstGeom>
        </p:spPr>
      </p:pic>
      <p:pic>
        <p:nvPicPr>
          <p:cNvPr id="17" name="Picture 16">
            <a:extLst>
              <a:ext uri="{FF2B5EF4-FFF2-40B4-BE49-F238E27FC236}">
                <a16:creationId xmlns:a16="http://schemas.microsoft.com/office/drawing/2014/main" id="{521F05CC-B91A-C952-49DF-B275CC24548A}"/>
              </a:ext>
            </a:extLst>
          </p:cNvPr>
          <p:cNvPicPr>
            <a:picLocks noChangeAspect="1"/>
          </p:cNvPicPr>
          <p:nvPr/>
        </p:nvPicPr>
        <p:blipFill rotWithShape="1">
          <a:blip r:embed="rId3"/>
          <a:srcRect l="83993"/>
          <a:stretch/>
        </p:blipFill>
        <p:spPr>
          <a:xfrm>
            <a:off x="9803618" y="1773401"/>
            <a:ext cx="1713652" cy="2497138"/>
          </a:xfrm>
          <a:prstGeom prst="rect">
            <a:avLst/>
          </a:prstGeom>
        </p:spPr>
      </p:pic>
      <p:pic>
        <p:nvPicPr>
          <p:cNvPr id="18" name="Picture 17">
            <a:extLst>
              <a:ext uri="{FF2B5EF4-FFF2-40B4-BE49-F238E27FC236}">
                <a16:creationId xmlns:a16="http://schemas.microsoft.com/office/drawing/2014/main" id="{9572D923-2AA5-0ED8-7662-03B0F20A5FC1}"/>
              </a:ext>
            </a:extLst>
          </p:cNvPr>
          <p:cNvPicPr>
            <a:picLocks noChangeAspect="1"/>
          </p:cNvPicPr>
          <p:nvPr/>
        </p:nvPicPr>
        <p:blipFill>
          <a:blip r:embed="rId4"/>
          <a:stretch>
            <a:fillRect/>
          </a:stretch>
        </p:blipFill>
        <p:spPr>
          <a:xfrm>
            <a:off x="1576974" y="4844083"/>
            <a:ext cx="2488580" cy="344532"/>
          </a:xfrm>
          <a:prstGeom prst="rect">
            <a:avLst/>
          </a:prstGeom>
        </p:spPr>
      </p:pic>
      <p:pic>
        <p:nvPicPr>
          <p:cNvPr id="19" name="Picture 18">
            <a:extLst>
              <a:ext uri="{FF2B5EF4-FFF2-40B4-BE49-F238E27FC236}">
                <a16:creationId xmlns:a16="http://schemas.microsoft.com/office/drawing/2014/main" id="{43B896D1-288A-961A-942F-002251B558D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60248" y="5473712"/>
            <a:ext cx="2395151" cy="618478"/>
          </a:xfrm>
          <a:prstGeom prst="rect">
            <a:avLst/>
          </a:prstGeom>
        </p:spPr>
      </p:pic>
      <p:sp>
        <p:nvSpPr>
          <p:cNvPr id="20" name="Content Placeholder 3">
            <a:extLst>
              <a:ext uri="{FF2B5EF4-FFF2-40B4-BE49-F238E27FC236}">
                <a16:creationId xmlns:a16="http://schemas.microsoft.com/office/drawing/2014/main" id="{40F2A910-5042-BBA8-4ED3-05AB8F2B67D7}"/>
              </a:ext>
            </a:extLst>
          </p:cNvPr>
          <p:cNvSpPr txBox="1">
            <a:spLocks/>
          </p:cNvSpPr>
          <p:nvPr/>
        </p:nvSpPr>
        <p:spPr>
          <a:xfrm>
            <a:off x="9874738" y="4797190"/>
            <a:ext cx="1642532" cy="1559160"/>
          </a:xfrm>
          <a:prstGeom prst="rect">
            <a:avLst/>
          </a:prstGeom>
        </p:spPr>
        <p:txBody>
          <a:bodyPr vert="horz" lIns="0" tIns="0" rIns="0" bIns="0" rtlCol="0">
            <a:no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algn="ctr" fontAlgn="auto">
              <a:spcAft>
                <a:spcPts val="0"/>
              </a:spcAft>
              <a:buNone/>
            </a:pPr>
            <a:r>
              <a:rPr lang="en-US" sz="1200" dirty="0"/>
              <a:t>50 – 200 training images per scene</a:t>
            </a:r>
          </a:p>
        </p:txBody>
      </p:sp>
      <p:sp>
        <p:nvSpPr>
          <p:cNvPr id="21" name="Content Placeholder 3">
            <a:extLst>
              <a:ext uri="{FF2B5EF4-FFF2-40B4-BE49-F238E27FC236}">
                <a16:creationId xmlns:a16="http://schemas.microsoft.com/office/drawing/2014/main" id="{BE27B03B-B4B5-B351-133D-B72DCC7EAAB1}"/>
              </a:ext>
            </a:extLst>
          </p:cNvPr>
          <p:cNvSpPr txBox="1">
            <a:spLocks/>
          </p:cNvSpPr>
          <p:nvPr/>
        </p:nvSpPr>
        <p:spPr>
          <a:xfrm>
            <a:off x="7212818" y="4797190"/>
            <a:ext cx="2473960" cy="1559160"/>
          </a:xfrm>
          <a:prstGeom prst="rect">
            <a:avLst/>
          </a:prstGeom>
        </p:spPr>
        <p:txBody>
          <a:bodyPr vert="horz" lIns="0" tIns="0" rIns="0" bIns="0" rtlCol="0">
            <a:no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algn="ctr" fontAlgn="auto">
              <a:spcAft>
                <a:spcPts val="0"/>
              </a:spcAft>
              <a:buNone/>
            </a:pPr>
            <a:r>
              <a:rPr lang="en-US" sz="1200" dirty="0"/>
              <a:t>GPT-4o + </a:t>
            </a:r>
            <a:r>
              <a:rPr lang="en-US" sz="1200" dirty="0" err="1"/>
              <a:t>SoM</a:t>
            </a:r>
            <a:r>
              <a:rPr lang="en-US" sz="1200" dirty="0"/>
              <a:t> for mask-aligned relationship captions</a:t>
            </a:r>
          </a:p>
        </p:txBody>
      </p:sp>
      <p:sp>
        <p:nvSpPr>
          <p:cNvPr id="22" name="Content Placeholder 3">
            <a:extLst>
              <a:ext uri="{FF2B5EF4-FFF2-40B4-BE49-F238E27FC236}">
                <a16:creationId xmlns:a16="http://schemas.microsoft.com/office/drawing/2014/main" id="{D8A3542A-9DEB-E9EE-A46E-A508D6F14FFD}"/>
              </a:ext>
            </a:extLst>
          </p:cNvPr>
          <p:cNvSpPr txBox="1">
            <a:spLocks/>
          </p:cNvSpPr>
          <p:nvPr/>
        </p:nvSpPr>
        <p:spPr>
          <a:xfrm>
            <a:off x="4830509" y="4797190"/>
            <a:ext cx="2194349" cy="1559160"/>
          </a:xfrm>
          <a:prstGeom prst="rect">
            <a:avLst/>
          </a:prstGeom>
        </p:spPr>
        <p:txBody>
          <a:bodyPr vert="horz" lIns="0" tIns="0" rIns="0" bIns="0" rtlCol="0">
            <a:no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algn="ctr" fontAlgn="auto">
              <a:spcAft>
                <a:spcPts val="0"/>
              </a:spcAft>
              <a:buNone/>
            </a:pPr>
            <a:r>
              <a:rPr lang="en-US" sz="1200" dirty="0"/>
              <a:t>BERT embedding for feature supervision and concept generalization</a:t>
            </a:r>
          </a:p>
        </p:txBody>
      </p:sp>
      <p:pic>
        <p:nvPicPr>
          <p:cNvPr id="23" name="Picture 22">
            <a:extLst>
              <a:ext uri="{FF2B5EF4-FFF2-40B4-BE49-F238E27FC236}">
                <a16:creationId xmlns:a16="http://schemas.microsoft.com/office/drawing/2014/main" id="{B61BAF9A-684A-3656-6D78-F196EF6A21E0}"/>
              </a:ext>
            </a:extLst>
          </p:cNvPr>
          <p:cNvPicPr>
            <a:picLocks noChangeAspect="1"/>
          </p:cNvPicPr>
          <p:nvPr/>
        </p:nvPicPr>
        <p:blipFill rotWithShape="1">
          <a:blip r:embed="rId3"/>
          <a:srcRect r="62463"/>
          <a:stretch/>
        </p:blipFill>
        <p:spPr>
          <a:xfrm>
            <a:off x="812018" y="1773401"/>
            <a:ext cx="4018492" cy="2497138"/>
          </a:xfrm>
          <a:prstGeom prst="rect">
            <a:avLst/>
          </a:prstGeom>
        </p:spPr>
      </p:pic>
    </p:spTree>
    <p:extLst>
      <p:ext uri="{BB962C8B-B14F-4D97-AF65-F5344CB8AC3E}">
        <p14:creationId xmlns:p14="http://schemas.microsoft.com/office/powerpoint/2010/main" val="409626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3">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12027</TotalTime>
  <Words>831</Words>
  <Application>Microsoft Macintosh PowerPoint</Application>
  <PresentationFormat>Widescreen</PresentationFormat>
  <Paragraphs>76</Paragraphs>
  <Slides>4</Slides>
  <Notes>4</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Aptos</vt:lpstr>
      <vt:lpstr>Arial</vt:lpstr>
      <vt:lpstr>Roboto</vt:lpstr>
      <vt:lpstr>Roboto Light</vt:lpstr>
      <vt:lpstr>Office Theme</vt:lpstr>
      <vt:lpstr>PowerPoint Presentation</vt:lpstr>
      <vt:lpstr>Radiance Fields &amp; Feature Fields</vt:lpstr>
      <vt:lpstr>Why do relationships matter?</vt:lpstr>
      <vt:lpstr>RelationField 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Koch Sebastian (CR/AAS3)</dc:creator>
  <cp:lastModifiedBy>Sebastian Koch</cp:lastModifiedBy>
  <cp:revision>25</cp:revision>
  <dcterms:created xsi:type="dcterms:W3CDTF">2025-04-11T06:19:34Z</dcterms:created>
  <dcterms:modified xsi:type="dcterms:W3CDTF">2025-05-29T05:43:33Z</dcterms:modified>
</cp:coreProperties>
</file>